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notesMasterIdLst>
    <p:notesMasterId r:id="rId30"/>
  </p:notesMasterIdLst>
  <p:sldIdLst>
    <p:sldId id="256" r:id="rId3"/>
    <p:sldId id="257" r:id="rId4"/>
    <p:sldId id="285" r:id="rId5"/>
    <p:sldId id="286" r:id="rId6"/>
    <p:sldId id="287" r:id="rId7"/>
    <p:sldId id="258" r:id="rId8"/>
    <p:sldId id="259" r:id="rId9"/>
    <p:sldId id="260" r:id="rId10"/>
    <p:sldId id="261" r:id="rId11"/>
    <p:sldId id="262" r:id="rId12"/>
    <p:sldId id="263" r:id="rId13"/>
    <p:sldId id="264" r:id="rId14"/>
    <p:sldId id="273" r:id="rId15"/>
    <p:sldId id="274" r:id="rId16"/>
    <p:sldId id="275" r:id="rId17"/>
    <p:sldId id="276" r:id="rId18"/>
    <p:sldId id="277" r:id="rId19"/>
    <p:sldId id="278" r:id="rId20"/>
    <p:sldId id="266" r:id="rId21"/>
    <p:sldId id="272" r:id="rId22"/>
    <p:sldId id="280" r:id="rId23"/>
    <p:sldId id="279" r:id="rId24"/>
    <p:sldId id="271" r:id="rId25"/>
    <p:sldId id="282" r:id="rId26"/>
    <p:sldId id="269" r:id="rId27"/>
    <p:sldId id="284"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99" autoAdjust="0"/>
  </p:normalViewPr>
  <p:slideViewPr>
    <p:cSldViewPr snapToGrid="0">
      <p:cViewPr varScale="1">
        <p:scale>
          <a:sx n="75" d="100"/>
          <a:sy n="75"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tableStyles" Target="tableStyle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06FC5-F872-4EC4-BD10-BF9D2F410A05}" type="datetimeFigureOut">
              <a:rPr lang="en-GB" smtClean="0"/>
              <a:t>28/02/2022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8BDF7-823E-45EB-BE7D-01CA6B791D0F}" type="slidenum">
              <a:rPr lang="en-GB" smtClean="0"/>
              <a:t>‹#›</a:t>
            </a:fld>
            <a:endParaRPr lang="en-GB"/>
          </a:p>
        </p:txBody>
      </p:sp>
    </p:spTree>
    <p:extLst>
      <p:ext uri="{BB962C8B-B14F-4D97-AF65-F5344CB8AC3E}">
        <p14:creationId xmlns:p14="http://schemas.microsoft.com/office/powerpoint/2010/main" val="324666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lthline.com/symptom/anemia" TargetMode="External" /><Relationship Id="rId7" Type="http://schemas.openxmlformats.org/officeDocument/2006/relationships/hyperlink" Target="https://www.healthline.com/health/common-thyroid-disorders" TargetMode="External" /><Relationship Id="rId2" Type="http://schemas.openxmlformats.org/officeDocument/2006/relationships/slide" Target="../slides/slide5.xml" /><Relationship Id="rId1" Type="http://schemas.openxmlformats.org/officeDocument/2006/relationships/notesMaster" Target="../notesMasters/notesMaster1.xml" /><Relationship Id="rId6" Type="http://schemas.openxmlformats.org/officeDocument/2006/relationships/hyperlink" Target="https://www.healthline.com/health/multiple-myeloma" TargetMode="External" /><Relationship Id="rId5" Type="http://schemas.openxmlformats.org/officeDocument/2006/relationships/hyperlink" Target="https://www.healthline.com/health/malnutrition" TargetMode="External" /><Relationship Id="rId4" Type="http://schemas.openxmlformats.org/officeDocument/2006/relationships/hyperlink" Target="https://www.healthline.com/health/leukemia" TargetMode="Externa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err="1"/>
              <a:t>Polycythemia</a:t>
            </a:r>
            <a:r>
              <a:rPr lang="en-GB" dirty="0"/>
              <a:t>	</a:t>
            </a:r>
            <a:r>
              <a:rPr lang="en-GB" dirty="0" err="1"/>
              <a:t>vera</a:t>
            </a:r>
            <a:r>
              <a:rPr lang="en-GB" dirty="0"/>
              <a:t>	(</a:t>
            </a:r>
            <a:r>
              <a:rPr lang="en-GB" dirty="0" err="1"/>
              <a:t>erythremia</a:t>
            </a:r>
            <a:r>
              <a:rPr lang="en-GB" dirty="0"/>
              <a:t>,	or	primary	</a:t>
            </a:r>
            <a:r>
              <a:rPr lang="en-GB" dirty="0" err="1"/>
              <a:t>polycythemia</a:t>
            </a:r>
            <a:r>
              <a:rPr lang="en-GB" dirty="0"/>
              <a:t>): A gene abnormality in the early red cells causes them to form more and more cells. Erythropoietin production is not raised, but may be decreased. </a:t>
            </a:r>
          </a:p>
          <a:p>
            <a:r>
              <a:rPr lang="en-GB" dirty="0"/>
              <a:t>2. Secondary </a:t>
            </a:r>
            <a:r>
              <a:rPr lang="en-GB" dirty="0" err="1"/>
              <a:t>polycythemia</a:t>
            </a:r>
            <a:r>
              <a:rPr lang="en-GB" dirty="0"/>
              <a:t>: Hypoxia due to lung diseases, congenital heart disease, cardiac failure increases the RBC count. </a:t>
            </a:r>
          </a:p>
          <a:p>
            <a:r>
              <a:rPr lang="en-GB" dirty="0"/>
              <a:t>3. </a:t>
            </a:r>
            <a:r>
              <a:rPr lang="en-GB" dirty="0" err="1"/>
              <a:t>Polycythemia</a:t>
            </a:r>
            <a:r>
              <a:rPr lang="en-GB" dirty="0"/>
              <a:t> due to </a:t>
            </a:r>
            <a:r>
              <a:rPr lang="en-GB" dirty="0" err="1"/>
              <a:t>hemoconcentration</a:t>
            </a:r>
            <a:r>
              <a:rPr lang="en-GB" dirty="0"/>
              <a:t>: Fluid loss during severe vomiting and </a:t>
            </a:r>
            <a:r>
              <a:rPr lang="en-GB" dirty="0" err="1"/>
              <a:t>diarrhea</a:t>
            </a:r>
            <a:r>
              <a:rPr lang="en-GB" dirty="0"/>
              <a:t>; and loss of plasma in burns, cause </a:t>
            </a:r>
            <a:r>
              <a:rPr lang="en-GB" dirty="0" err="1"/>
              <a:t>polycythemia</a:t>
            </a:r>
            <a:r>
              <a:rPr lang="en-GB" dirty="0"/>
              <a:t>. There is no increase in total red cell mass. </a:t>
            </a:r>
          </a:p>
          <a:p>
            <a:r>
              <a:rPr lang="en-GB" dirty="0"/>
              <a:t>4. Physiological </a:t>
            </a:r>
            <a:r>
              <a:rPr lang="en-GB" dirty="0" err="1"/>
              <a:t>polycythemia</a:t>
            </a:r>
            <a:r>
              <a:rPr lang="en-GB" dirty="0"/>
              <a:t> is seen during residence at high altitudes, and in </a:t>
            </a:r>
            <a:r>
              <a:rPr lang="en-GB" dirty="0" err="1"/>
              <a:t>newborns</a:t>
            </a:r>
            <a:r>
              <a:rPr lang="en-GB" dirty="0"/>
              <a:t>. Emotional stress and severe exercise may cause a temporary increase in RBC count. </a:t>
            </a:r>
          </a:p>
        </p:txBody>
      </p:sp>
      <p:sp>
        <p:nvSpPr>
          <p:cNvPr id="4" name="Slide Number Placeholder 3"/>
          <p:cNvSpPr>
            <a:spLocks noGrp="1"/>
          </p:cNvSpPr>
          <p:nvPr>
            <p:ph type="sldNum" sz="quarter" idx="10"/>
          </p:nvPr>
        </p:nvSpPr>
        <p:spPr/>
        <p:txBody>
          <a:bodyPr/>
          <a:lstStyle/>
          <a:p>
            <a:fld id="{33A8BDF7-823E-45EB-BE7D-01CA6B791D0F}" type="slidenum">
              <a:rPr lang="en-GB" smtClean="0"/>
              <a:t>4</a:t>
            </a:fld>
            <a:endParaRPr lang="en-GB"/>
          </a:p>
        </p:txBody>
      </p:sp>
    </p:spTree>
    <p:extLst>
      <p:ext uri="{BB962C8B-B14F-4D97-AF65-F5344CB8AC3E}">
        <p14:creationId xmlns:p14="http://schemas.microsoft.com/office/powerpoint/2010/main" val="389668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Font typeface="+mj-lt"/>
              <a:buAutoNum type="arabicPeriod"/>
            </a:pPr>
            <a:r>
              <a:rPr lang="en-GB" sz="1200" b="0" i="0" kern="1200" dirty="0">
                <a:solidFill>
                  <a:schemeClr val="tx1"/>
                </a:solidFill>
                <a:effectLst/>
                <a:latin typeface="+mn-lt"/>
                <a:ea typeface="+mn-ea"/>
                <a:cs typeface="+mn-cs"/>
              </a:rPr>
              <a:t>Medications</a:t>
            </a:r>
          </a:p>
          <a:p>
            <a:pPr fontAlgn="base"/>
            <a:r>
              <a:rPr lang="en-GB" dirty="0">
                <a:effectLst/>
              </a:rPr>
              <a:t>There are certain medications that can decrease the red blood cells in the body, MedlinePlus states. These medications include drugs that are used in chemotherapy for treatment of cancers, quinidine, </a:t>
            </a:r>
            <a:r>
              <a:rPr lang="en-GB" dirty="0" err="1">
                <a:effectLst/>
              </a:rPr>
              <a:t>hydantoins</a:t>
            </a:r>
            <a:r>
              <a:rPr lang="en-GB" dirty="0">
                <a:effectLst/>
              </a:rPr>
              <a:t> and chloramphenicol.</a:t>
            </a:r>
          </a:p>
          <a:p>
            <a:pPr marL="228600" indent="-228600" fontAlgn="base">
              <a:buFont typeface="+mj-lt"/>
              <a:buAutoNum type="arabicPeriod" startAt="2"/>
            </a:pPr>
            <a:r>
              <a:rPr lang="en-GB" sz="1200" b="0" i="0" kern="1200" dirty="0">
                <a:solidFill>
                  <a:schemeClr val="tx1"/>
                </a:solidFill>
                <a:effectLst/>
                <a:latin typeface="+mn-lt"/>
                <a:ea typeface="+mn-ea"/>
                <a:cs typeface="+mn-cs"/>
              </a:rPr>
              <a:t>Genetic Conditions</a:t>
            </a:r>
          </a:p>
          <a:p>
            <a:pPr fontAlgn="base"/>
            <a:r>
              <a:rPr lang="en-GB" dirty="0">
                <a:effectLst/>
              </a:rPr>
              <a:t>There are some forms of </a:t>
            </a:r>
            <a:r>
              <a:rPr lang="en-GB" dirty="0" err="1">
                <a:effectLst/>
              </a:rPr>
              <a:t>anemia</a:t>
            </a:r>
            <a:r>
              <a:rPr lang="en-GB" dirty="0">
                <a:effectLst/>
              </a:rPr>
              <a:t> that are genetic and can be inherited, says MayoClinic.com. These include thalassemia, which is caused by a defective protein found in red blood cells. Diseases affecting the immune system that can cause the destruction of blood cells are another cause of low RBC. This condition is called </a:t>
            </a:r>
            <a:r>
              <a:rPr lang="en-GB" dirty="0" err="1">
                <a:effectLst/>
              </a:rPr>
              <a:t>hemolytic</a:t>
            </a:r>
            <a:r>
              <a:rPr lang="en-GB" dirty="0">
                <a:effectLst/>
              </a:rPr>
              <a:t> </a:t>
            </a:r>
            <a:r>
              <a:rPr lang="en-GB" dirty="0" err="1">
                <a:effectLst/>
              </a:rPr>
              <a:t>anemia</a:t>
            </a:r>
            <a:r>
              <a:rPr lang="en-GB" dirty="0">
                <a:effectLst/>
              </a:rPr>
              <a:t>, where the body is responsible for producing antibodies which destroy the red blood cells..</a:t>
            </a:r>
          </a:p>
          <a:p>
            <a:pPr marL="228600" indent="-228600" fontAlgn="base">
              <a:buFont typeface="+mj-lt"/>
              <a:buAutoNum type="arabicPeriod" startAt="3"/>
            </a:pPr>
            <a:r>
              <a:rPr lang="en-GB" sz="1200" b="0" i="0" kern="1200" dirty="0">
                <a:solidFill>
                  <a:schemeClr val="tx1"/>
                </a:solidFill>
                <a:effectLst/>
                <a:latin typeface="+mn-lt"/>
                <a:ea typeface="+mn-ea"/>
                <a:cs typeface="+mn-cs"/>
              </a:rPr>
              <a:t>Bleeding</a:t>
            </a:r>
          </a:p>
          <a:p>
            <a:pPr fontAlgn="base"/>
            <a:r>
              <a:rPr lang="en-GB" dirty="0">
                <a:effectLst/>
              </a:rPr>
              <a:t>Blood loss may be a cause of </a:t>
            </a:r>
            <a:r>
              <a:rPr lang="en-GB" dirty="0" err="1">
                <a:effectLst/>
              </a:rPr>
              <a:t>anemia</a:t>
            </a:r>
            <a:r>
              <a:rPr lang="en-GB" dirty="0">
                <a:effectLst/>
              </a:rPr>
              <a:t>, according to MedlinePlus. An individual may suffer from excessive bleeding due to conditions such as stomach ulcers and cancer. Heavy menstrual periods in women may also lead to </a:t>
            </a:r>
            <a:r>
              <a:rPr lang="en-GB" dirty="0" err="1">
                <a:effectLst/>
              </a:rPr>
              <a:t>anemia</a:t>
            </a:r>
            <a:r>
              <a:rPr lang="en-GB" dirty="0">
                <a:effectLst/>
              </a:rPr>
              <a:t>.</a:t>
            </a:r>
          </a:p>
          <a:p>
            <a:pPr marL="228600" indent="-228600" fontAlgn="base">
              <a:buFont typeface="+mj-lt"/>
              <a:buAutoNum type="arabicPeriod" startAt="4"/>
            </a:pPr>
            <a:r>
              <a:rPr lang="en-GB" sz="1200" b="0" i="0" kern="1200" dirty="0">
                <a:solidFill>
                  <a:schemeClr val="tx1"/>
                </a:solidFill>
                <a:effectLst/>
                <a:latin typeface="+mn-lt"/>
                <a:ea typeface="+mn-ea"/>
                <a:cs typeface="+mn-cs"/>
              </a:rPr>
              <a:t>Medical Conditions</a:t>
            </a:r>
          </a:p>
          <a:p>
            <a:pPr fontAlgn="base"/>
            <a:r>
              <a:rPr lang="en-GB" dirty="0">
                <a:effectLst/>
              </a:rPr>
              <a:t>Certain chronic diseases can lead to a low RBC count, according to MayoClinic.com. These include cancer, rheumatoid arthritis, HIV/AIDS, which can decrease the production of the healthy red blood cells and this can cause </a:t>
            </a:r>
            <a:r>
              <a:rPr lang="en-GB" dirty="0" err="1">
                <a:effectLst/>
              </a:rPr>
              <a:t>anemia</a:t>
            </a:r>
            <a:r>
              <a:rPr lang="en-GB" dirty="0">
                <a:effectLst/>
              </a:rPr>
              <a:t>. Most of the red blood cells are produced by the bone marrow, which is a soft tissue in the </a:t>
            </a:r>
            <a:r>
              <a:rPr lang="en-GB" dirty="0" err="1">
                <a:effectLst/>
              </a:rPr>
              <a:t>center</a:t>
            </a:r>
            <a:r>
              <a:rPr lang="en-GB" dirty="0">
                <a:effectLst/>
              </a:rPr>
              <a:t> of the bones. Certain conditions affecting the bone marrow can lead to a low RBC count. These conditions include </a:t>
            </a:r>
            <a:r>
              <a:rPr lang="en-GB" dirty="0" err="1">
                <a:effectLst/>
              </a:rPr>
              <a:t>leukemia</a:t>
            </a:r>
            <a:r>
              <a:rPr lang="en-GB" dirty="0">
                <a:effectLst/>
              </a:rPr>
              <a:t>, multiple myeloma, and lymphoma. The kidneys produce a hormone called erythropoietin which signals the bone marrow to produce more red blood cells. In individuals with kidney failure, the production of this hormone is affected. This can cause a low RBC in individuals.</a:t>
            </a:r>
          </a:p>
          <a:p>
            <a:pPr marL="228600" indent="-228600" fontAlgn="base">
              <a:buFont typeface="+mj-lt"/>
              <a:buAutoNum type="arabicPeriod" startAt="5"/>
            </a:pPr>
            <a:r>
              <a:rPr lang="en-GB" sz="1200" b="0" i="0" kern="1200" dirty="0">
                <a:solidFill>
                  <a:schemeClr val="tx1"/>
                </a:solidFill>
                <a:effectLst/>
                <a:latin typeface="+mn-lt"/>
                <a:ea typeface="+mn-ea"/>
                <a:cs typeface="+mn-cs"/>
              </a:rPr>
              <a:t>Nutritional Deficiencies</a:t>
            </a:r>
          </a:p>
          <a:p>
            <a:pPr fontAlgn="base"/>
            <a:r>
              <a:rPr lang="en-GB" dirty="0">
                <a:effectLst/>
              </a:rPr>
              <a:t>MayoClinic.com reports that diets lacking iron and vitamins, can lead to a low red blood cell count. Poor diet and nutritional deficiencies may lead to a low red blood cell count. Pregnancy can often cause nutritional deficiencies in women, causing </a:t>
            </a:r>
            <a:r>
              <a:rPr lang="en-GB" dirty="0" err="1">
                <a:effectLst/>
              </a:rPr>
              <a:t>anemia</a:t>
            </a:r>
            <a:r>
              <a:rPr lang="en-GB" dirty="0">
                <a:effectLst/>
              </a:rPr>
              <a:t>. Surgeries of the stomach or intestines reduce the absorption of iron, vitamin B12, and folic acid. This can cause a decrease in the red blood cells.</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6"/>
              <a:tabLst/>
              <a:defRPr/>
            </a:pPr>
            <a:r>
              <a:rPr lang="en-GB" sz="1200" i="0" dirty="0">
                <a:solidFill>
                  <a:srgbClr val="000000"/>
                </a:solidFill>
                <a:latin typeface="Times New Roman" panose="02020603050405020304" pitchFamily="18" charset="0"/>
                <a:cs typeface="Times New Roman" panose="02020603050405020304" pitchFamily="18" charset="0"/>
              </a:rPr>
              <a:t>Physiological conditions </a:t>
            </a:r>
            <a:r>
              <a:rPr lang="en-GB" sz="1200" i="0" baseline="0" dirty="0">
                <a:solidFill>
                  <a:srgbClr val="000000"/>
                </a:solidFill>
                <a:latin typeface="Times New Roman" panose="02020603050405020304" pitchFamily="18" charset="0"/>
                <a:cs typeface="Times New Roman" panose="02020603050405020304" pitchFamily="18" charset="0"/>
              </a:rPr>
              <a:t> (pregnancy)</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GB" dirty="0">
              <a:effectLst/>
            </a:endParaRPr>
          </a:p>
          <a:p>
            <a:pPr marL="73152" lvl="0" indent="0">
              <a:buFont typeface="+mj-lt"/>
              <a:buNone/>
            </a:pPr>
            <a:endParaRPr lang="en-GB" i="0" dirty="0">
              <a:solidFill>
                <a:srgbClr val="000000"/>
              </a:solidFill>
              <a:latin typeface="Times New Roman" panose="02020603050405020304" pitchFamily="18" charset="0"/>
              <a:cs typeface="Times New Roman" panose="02020603050405020304" pitchFamily="18" charset="0"/>
              <a:hlinkClick r:id="rId3"/>
            </a:endParaRPr>
          </a:p>
          <a:p>
            <a:pPr marL="73152" lvl="0" indent="0">
              <a:buFont typeface="+mj-lt"/>
              <a:buNone/>
            </a:pPr>
            <a:endParaRPr lang="en-GB" i="0" dirty="0">
              <a:solidFill>
                <a:srgbClr val="000000"/>
              </a:solidFill>
              <a:latin typeface="Times New Roman" panose="02020603050405020304" pitchFamily="18" charset="0"/>
              <a:cs typeface="Times New Roman" panose="02020603050405020304" pitchFamily="18" charset="0"/>
              <a:hlinkClick r:id="rId3"/>
            </a:endParaRPr>
          </a:p>
          <a:p>
            <a:pPr marL="987552" lvl="1" indent="-457200">
              <a:buFont typeface="+mj-lt"/>
              <a:buAutoNum type="arabicPeriod"/>
            </a:pPr>
            <a:r>
              <a:rPr lang="en-GB" i="0" dirty="0" err="1">
                <a:solidFill>
                  <a:srgbClr val="000000"/>
                </a:solidFill>
                <a:latin typeface="Times New Roman" panose="02020603050405020304" pitchFamily="18" charset="0"/>
                <a:cs typeface="Times New Roman" panose="02020603050405020304" pitchFamily="18" charset="0"/>
                <a:hlinkClick r:id="rId3"/>
              </a:rPr>
              <a:t>anemia</a:t>
            </a:r>
            <a:endParaRPr lang="en-GB" i="0" dirty="0">
              <a:solidFill>
                <a:srgbClr val="000000"/>
              </a:solidFill>
              <a:latin typeface="Times New Roman" panose="02020603050405020304" pitchFamily="18" charset="0"/>
              <a:cs typeface="Times New Roman" panose="02020603050405020304" pitchFamily="18" charset="0"/>
            </a:endParaRP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bone marrow failure</a:t>
            </a: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erythropoietin deficiency, which is the primary cause of </a:t>
            </a:r>
            <a:r>
              <a:rPr lang="en-GB" i="0" dirty="0" err="1">
                <a:solidFill>
                  <a:srgbClr val="000000"/>
                </a:solidFill>
                <a:latin typeface="Times New Roman" panose="02020603050405020304" pitchFamily="18" charset="0"/>
                <a:cs typeface="Times New Roman" panose="02020603050405020304" pitchFamily="18" charset="0"/>
              </a:rPr>
              <a:t>anemia</a:t>
            </a:r>
            <a:r>
              <a:rPr lang="en-GB" i="0" dirty="0">
                <a:solidFill>
                  <a:srgbClr val="000000"/>
                </a:solidFill>
                <a:latin typeface="Times New Roman" panose="02020603050405020304" pitchFamily="18" charset="0"/>
                <a:cs typeface="Times New Roman" panose="02020603050405020304" pitchFamily="18" charset="0"/>
              </a:rPr>
              <a:t> in patients with chronic kidney disease</a:t>
            </a:r>
          </a:p>
          <a:p>
            <a:pPr marL="987552" lvl="1" indent="-457200">
              <a:buFont typeface="+mj-lt"/>
              <a:buAutoNum type="arabicPeriod"/>
            </a:pPr>
            <a:r>
              <a:rPr lang="en-GB" i="0" dirty="0" err="1">
                <a:solidFill>
                  <a:srgbClr val="000000"/>
                </a:solidFill>
                <a:latin typeface="Times New Roman" panose="02020603050405020304" pitchFamily="18" charset="0"/>
                <a:cs typeface="Times New Roman" panose="02020603050405020304" pitchFamily="18" charset="0"/>
              </a:rPr>
              <a:t>hemolysis</a:t>
            </a:r>
            <a:r>
              <a:rPr lang="en-GB" i="0" dirty="0">
                <a:solidFill>
                  <a:srgbClr val="000000"/>
                </a:solidFill>
                <a:latin typeface="Times New Roman" panose="02020603050405020304" pitchFamily="18" charset="0"/>
                <a:cs typeface="Times New Roman" panose="02020603050405020304" pitchFamily="18" charset="0"/>
              </a:rPr>
              <a:t>, or RBC destruction caused by transfusions and blood vessel injury </a:t>
            </a: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internal or external bleeding</a:t>
            </a:r>
          </a:p>
          <a:p>
            <a:pPr marL="987552" lvl="1" indent="-457200">
              <a:buFont typeface="+mj-lt"/>
              <a:buAutoNum type="arabicPeriod"/>
            </a:pPr>
            <a:r>
              <a:rPr lang="en-GB" i="0" dirty="0" err="1">
                <a:solidFill>
                  <a:srgbClr val="000000"/>
                </a:solidFill>
                <a:latin typeface="Times New Roman" panose="02020603050405020304" pitchFamily="18" charset="0"/>
                <a:cs typeface="Times New Roman" panose="02020603050405020304" pitchFamily="18" charset="0"/>
                <a:hlinkClick r:id="rId4"/>
              </a:rPr>
              <a:t>leukemia</a:t>
            </a:r>
            <a:endParaRPr lang="en-GB" i="0" dirty="0">
              <a:solidFill>
                <a:srgbClr val="000000"/>
              </a:solidFill>
              <a:latin typeface="Times New Roman" panose="02020603050405020304" pitchFamily="18" charset="0"/>
              <a:cs typeface="Times New Roman" panose="02020603050405020304" pitchFamily="18" charset="0"/>
            </a:endParaRP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hlinkClick r:id="rId5"/>
              </a:rPr>
              <a:t>malnutrition</a:t>
            </a:r>
            <a:endParaRPr lang="en-GB" i="0" dirty="0">
              <a:solidFill>
                <a:srgbClr val="000000"/>
              </a:solidFill>
              <a:latin typeface="Times New Roman" panose="02020603050405020304" pitchFamily="18" charset="0"/>
              <a:cs typeface="Times New Roman" panose="02020603050405020304" pitchFamily="18" charset="0"/>
            </a:endParaRP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hlinkClick r:id="rId6"/>
              </a:rPr>
              <a:t>multiple myeloma</a:t>
            </a:r>
            <a:r>
              <a:rPr lang="en-GB" i="0" dirty="0">
                <a:solidFill>
                  <a:srgbClr val="000000"/>
                </a:solidFill>
                <a:latin typeface="Times New Roman" panose="02020603050405020304" pitchFamily="18" charset="0"/>
                <a:cs typeface="Times New Roman" panose="02020603050405020304" pitchFamily="18" charset="0"/>
              </a:rPr>
              <a:t>, a cancer of the plasma cells in bone marrow</a:t>
            </a: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nutritional deficiencies, including deficiencies in iron, copper, folate, and vitamins B-6 and B-12</a:t>
            </a: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pregnancy</a:t>
            </a:r>
          </a:p>
          <a:p>
            <a:pPr marL="987552" lvl="1" indent="-457200">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hlinkClick r:id="rId7"/>
              </a:rPr>
              <a:t>thyroid disorders</a:t>
            </a:r>
            <a:endParaRPr lang="en-GB" i="0" dirty="0">
              <a:solidFill>
                <a:srgbClr val="000000"/>
              </a:solidFill>
              <a:latin typeface="Times New Roman" panose="02020603050405020304" pitchFamily="18" charset="0"/>
              <a:cs typeface="Times New Roman" panose="02020603050405020304" pitchFamily="18" charset="0"/>
            </a:endParaRPr>
          </a:p>
          <a:p>
            <a:pPr marL="73152" lvl="0" indent="0">
              <a:buFont typeface="+mj-lt"/>
              <a:buNone/>
            </a:pPr>
            <a:endParaRPr lang="en-GB" i="0" dirty="0">
              <a:solidFill>
                <a:srgbClr val="000000"/>
              </a:solidFill>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33A8BDF7-823E-45EB-BE7D-01CA6B791D0F}" type="slidenum">
              <a:rPr lang="en-GB" smtClean="0"/>
              <a:t>5</a:t>
            </a:fld>
            <a:endParaRPr lang="en-GB"/>
          </a:p>
        </p:txBody>
      </p:sp>
    </p:spTree>
    <p:extLst>
      <p:ext uri="{BB962C8B-B14F-4D97-AF65-F5344CB8AC3E}">
        <p14:creationId xmlns:p14="http://schemas.microsoft.com/office/powerpoint/2010/main" val="176219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C890B0-C05C-4D87-B470-A363F3FD30D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8932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buFont typeface="Wingdings" panose="05000000000000000000" pitchFamily="2" charset="2"/>
              <a:buChar char="§"/>
            </a:pPr>
            <a:r>
              <a:rPr lang="en-GB" sz="1200" dirty="0">
                <a:solidFill>
                  <a:schemeClr val="tx1"/>
                </a:solidFill>
                <a:latin typeface="Times New Roman" panose="02020603050405020304" pitchFamily="18" charset="0"/>
                <a:cs typeface="Times New Roman" panose="02020603050405020304" pitchFamily="18" charset="0"/>
              </a:rPr>
              <a:t>When blood is sucked up to the mark 0.5 and is followed by the diluting fluid, the blood enters the bulb first and is followed by the diluent to the mark 101 (RBC pipette), or mark 11 (WBC pipette). </a:t>
            </a:r>
          </a:p>
          <a:p>
            <a:pPr algn="just">
              <a:lnSpc>
                <a:spcPct val="200000"/>
              </a:lnSpc>
              <a:buFont typeface="Wingdings" panose="05000000000000000000" pitchFamily="2" charset="2"/>
              <a:buChar char="§"/>
            </a:pPr>
            <a:r>
              <a:rPr lang="en-GB" sz="1200" dirty="0">
                <a:solidFill>
                  <a:schemeClr val="tx1"/>
                </a:solidFill>
                <a:latin typeface="Times New Roman" panose="02020603050405020304" pitchFamily="18" charset="0"/>
                <a:cs typeface="Times New Roman" panose="02020603050405020304" pitchFamily="18" charset="0"/>
              </a:rPr>
              <a:t>The stem in both pipettes contains only the diluent. Thus, the dilution of the blood occurs in the bulb only. </a:t>
            </a:r>
          </a:p>
          <a:p>
            <a:endParaRPr lang="en-GB" dirty="0"/>
          </a:p>
        </p:txBody>
      </p:sp>
      <p:sp>
        <p:nvSpPr>
          <p:cNvPr id="4" name="Slide Number Placeholder 3"/>
          <p:cNvSpPr>
            <a:spLocks noGrp="1"/>
          </p:cNvSpPr>
          <p:nvPr>
            <p:ph type="sldNum" sz="quarter" idx="10"/>
          </p:nvPr>
        </p:nvSpPr>
        <p:spPr/>
        <p:txBody>
          <a:bodyPr/>
          <a:lstStyle/>
          <a:p>
            <a:fld id="{2BC890B0-C05C-4D87-B470-A363F3FD30DD}" type="slidenum">
              <a:rPr lang="en-US" smtClean="0"/>
              <a:t>22</a:t>
            </a:fld>
            <a:endParaRPr lang="en-US"/>
          </a:p>
        </p:txBody>
      </p:sp>
    </p:spTree>
    <p:extLst>
      <p:ext uri="{BB962C8B-B14F-4D97-AF65-F5344CB8AC3E}">
        <p14:creationId xmlns:p14="http://schemas.microsoft.com/office/powerpoint/2010/main" val="426699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x be the number of cells in 1/50 mm3 of diluted blood.  Cells in 1 mm3 of diluted blood = x × 50  Dilution employed was = 1 in 200  ∴ Number of cells in 1 mm3 of  undiluted blood will be = x × 50 × 200   = x × 10000  Thus, adding, 4 zeros in front of x will give the RBC count per 1 mm3 of undiluted blood. </a:t>
            </a:r>
          </a:p>
        </p:txBody>
      </p:sp>
      <p:sp>
        <p:nvSpPr>
          <p:cNvPr id="4" name="Slide Number Placeholder 3"/>
          <p:cNvSpPr>
            <a:spLocks noGrp="1"/>
          </p:cNvSpPr>
          <p:nvPr>
            <p:ph type="sldNum" sz="quarter" idx="10"/>
          </p:nvPr>
        </p:nvSpPr>
        <p:spPr/>
        <p:txBody>
          <a:bodyPr/>
          <a:lstStyle/>
          <a:p>
            <a:fld id="{33A8BDF7-823E-45EB-BE7D-01CA6B791D0F}" type="slidenum">
              <a:rPr lang="en-GB" smtClean="0"/>
              <a:t>23</a:t>
            </a:fld>
            <a:endParaRPr lang="en-GB"/>
          </a:p>
        </p:txBody>
      </p:sp>
    </p:spTree>
    <p:extLst>
      <p:ext uri="{BB962C8B-B14F-4D97-AF65-F5344CB8AC3E}">
        <p14:creationId xmlns:p14="http://schemas.microsoft.com/office/powerpoint/2010/main" val="182077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 of cells in 80 smallest squares = 480 These cells are present in 1/50 mm3 of diluted blood. </a:t>
            </a:r>
          </a:p>
          <a:p>
            <a:r>
              <a:rPr lang="en-GB" dirty="0"/>
              <a:t>Dilution employed is = 1 in 200 </a:t>
            </a:r>
          </a:p>
          <a:p>
            <a:r>
              <a:rPr lang="en-GB" dirty="0"/>
              <a:t>∴ Number of cells in 1 mm3 of undiluted blood will be  = 480 × 50 × 200  = 480 × 10,000  = 4800000,  i.e., 4.8 million/mm3. </a:t>
            </a:r>
          </a:p>
        </p:txBody>
      </p:sp>
      <p:sp>
        <p:nvSpPr>
          <p:cNvPr id="4" name="Slide Number Placeholder 3"/>
          <p:cNvSpPr>
            <a:spLocks noGrp="1"/>
          </p:cNvSpPr>
          <p:nvPr>
            <p:ph type="sldNum" sz="quarter" idx="10"/>
          </p:nvPr>
        </p:nvSpPr>
        <p:spPr/>
        <p:txBody>
          <a:bodyPr/>
          <a:lstStyle/>
          <a:p>
            <a:fld id="{33A8BDF7-823E-45EB-BE7D-01CA6B791D0F}" type="slidenum">
              <a:rPr lang="en-GB" smtClean="0"/>
              <a:t>24</a:t>
            </a:fld>
            <a:endParaRPr lang="en-GB"/>
          </a:p>
        </p:txBody>
      </p:sp>
    </p:spTree>
    <p:extLst>
      <p:ext uri="{BB962C8B-B14F-4D97-AF65-F5344CB8AC3E}">
        <p14:creationId xmlns:p14="http://schemas.microsoft.com/office/powerpoint/2010/main" val="327729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9289DE-9240-4C4E-9AD9-F31F70664B2E}" type="datetimeFigureOut">
              <a:rPr lang="en-GB" smtClean="0"/>
              <a:t>28/02/2022</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81F7AE0-9AD7-4341-8EE4-52C0400CE27E}"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632575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289DE-9240-4C4E-9AD9-F31F70664B2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367560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289DE-9240-4C4E-9AD9-F31F70664B2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32864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71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396395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6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2245820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238052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3569304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385214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5CBC9A-EEBA-4329-B837-D9C8141C1E68}" type="datetimeFigureOut">
              <a:rPr lang="en-GB" smtClean="0"/>
              <a:pPr/>
              <a:t>28/02/2022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BD4AAB-7466-4E88-87D9-4D5A52E97F13}" type="slidenum">
              <a:rPr lang="en-GB" smtClean="0">
                <a:solidFill>
                  <a:srgbClr val="344068"/>
                </a:solidFill>
              </a:rPr>
              <a:pPr/>
              <a:t>‹#›</a:t>
            </a:fld>
            <a:endParaRPr lang="en-GB">
              <a:solidFill>
                <a:srgbClr val="344068"/>
              </a:solidFill>
            </a:endParaRPr>
          </a:p>
        </p:txBody>
      </p:sp>
    </p:spTree>
    <p:extLst>
      <p:ext uri="{BB962C8B-B14F-4D97-AF65-F5344CB8AC3E}">
        <p14:creationId xmlns:p14="http://schemas.microsoft.com/office/powerpoint/2010/main" val="21964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289DE-9240-4C4E-9AD9-F31F70664B2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1061209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402406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235220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CBC9A-EEBA-4329-B837-D9C8141C1E68}"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BD4AAB-7466-4E88-87D9-4D5A52E97F13}" type="slidenum">
              <a:rPr lang="en-GB" smtClean="0"/>
              <a:pPr/>
              <a:t>‹#›</a:t>
            </a:fld>
            <a:endParaRPr lang="en-GB"/>
          </a:p>
        </p:txBody>
      </p:sp>
    </p:spTree>
    <p:extLst>
      <p:ext uri="{BB962C8B-B14F-4D97-AF65-F5344CB8AC3E}">
        <p14:creationId xmlns:p14="http://schemas.microsoft.com/office/powerpoint/2010/main" val="378821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39289DE-9240-4C4E-9AD9-F31F70664B2E}" type="datetimeFigureOut">
              <a:rPr lang="en-GB" smtClean="0"/>
              <a:t>28/02/2022</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81F7AE0-9AD7-4341-8EE4-52C0400CE27E}"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527163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9289DE-9240-4C4E-9AD9-F31F70664B2E}"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287271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9289DE-9240-4C4E-9AD9-F31F70664B2E}" type="datetimeFigureOut">
              <a:rPr lang="en-GB" smtClean="0"/>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196392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9289DE-9240-4C4E-9AD9-F31F70664B2E}" type="datetimeFigureOut">
              <a:rPr lang="en-GB" smtClean="0"/>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303303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289DE-9240-4C4E-9AD9-F31F70664B2E}" type="datetimeFigureOut">
              <a:rPr lang="en-GB" smtClean="0"/>
              <a:t>28/02/2022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1F7AE0-9AD7-4341-8EE4-52C0400CE27E}" type="slidenum">
              <a:rPr lang="en-GB" smtClean="0"/>
              <a:t>‹#›</a:t>
            </a:fld>
            <a:endParaRPr lang="en-GB"/>
          </a:p>
        </p:txBody>
      </p:sp>
    </p:spTree>
    <p:extLst>
      <p:ext uri="{BB962C8B-B14F-4D97-AF65-F5344CB8AC3E}">
        <p14:creationId xmlns:p14="http://schemas.microsoft.com/office/powerpoint/2010/main" val="17810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39289DE-9240-4C4E-9AD9-F31F70664B2E}" type="datetimeFigureOut">
              <a:rPr lang="en-GB" smtClean="0"/>
              <a:t>28/02/2022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81F7AE0-9AD7-4341-8EE4-52C0400CE27E}"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412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39289DE-9240-4C4E-9AD9-F31F70664B2E}" type="datetimeFigureOut">
              <a:rPr lang="en-GB" smtClean="0"/>
              <a:t>28/02/2022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81F7AE0-9AD7-4341-8EE4-52C0400CE27E}"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849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39289DE-9240-4C4E-9AD9-F31F70664B2E}" type="datetimeFigureOut">
              <a:rPr lang="en-GB" smtClean="0"/>
              <a:t>28/02/2022</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81F7AE0-9AD7-4341-8EE4-52C0400CE27E}"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89111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5CBC9A-EEBA-4329-B837-D9C8141C1E68}" type="datetimeFigureOut">
              <a:rPr lang="en-GB" smtClean="0"/>
              <a:pPr/>
              <a:t>28/02/2022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5BD4AAB-7466-4E88-87D9-4D5A52E97F13}"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6107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80.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1900" y="2787410"/>
            <a:ext cx="9677400" cy="1283180"/>
          </a:xfrm>
        </p:spPr>
        <p:txBody>
          <a:bodyPr/>
          <a:lstStyle/>
          <a:p>
            <a:r>
              <a:rPr lang="en-GB" sz="9600" b="1" dirty="0"/>
              <a:t>RBC count </a:t>
            </a:r>
          </a:p>
        </p:txBody>
      </p:sp>
    </p:spTree>
    <p:extLst>
      <p:ext uri="{BB962C8B-B14F-4D97-AF65-F5344CB8AC3E}">
        <p14:creationId xmlns:p14="http://schemas.microsoft.com/office/powerpoint/2010/main" val="109226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latin typeface="Times New Roman" panose="02020603050405020304" pitchFamily="18" charset="0"/>
                <a:cs typeface="Times New Roman" panose="02020603050405020304" pitchFamily="18" charset="0"/>
              </a:rPr>
              <a:t>Procedure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200000"/>
              </a:lnSpc>
              <a:buFont typeface="+mj-lt"/>
              <a:buAutoNum type="arabicPeriod" startAt="3"/>
            </a:pPr>
            <a:r>
              <a:rPr lang="en-GB" sz="2800" dirty="0">
                <a:solidFill>
                  <a:srgbClr val="000000"/>
                </a:solidFill>
                <a:latin typeface="Times New Roman" panose="02020603050405020304" pitchFamily="18" charset="0"/>
                <a:cs typeface="Times New Roman" panose="02020603050405020304" pitchFamily="18" charset="0"/>
              </a:rPr>
              <a:t>Filling the pipette with blood and diluting it;</a:t>
            </a:r>
          </a:p>
          <a:p>
            <a:pPr lvl="1" algn="just">
              <a:lnSpc>
                <a:spcPct val="250000"/>
              </a:lnSpc>
            </a:pPr>
            <a:r>
              <a:rPr lang="en-GB" i="0" dirty="0">
                <a:solidFill>
                  <a:srgbClr val="000000"/>
                </a:solidFill>
                <a:latin typeface="Times New Roman" panose="02020603050405020304" pitchFamily="18" charset="0"/>
                <a:cs typeface="Times New Roman" panose="02020603050405020304" pitchFamily="18" charset="0"/>
              </a:rPr>
              <a:t>Get a finger-prick. </a:t>
            </a:r>
          </a:p>
          <a:p>
            <a:pPr lvl="1" algn="just">
              <a:lnSpc>
                <a:spcPct val="250000"/>
              </a:lnSpc>
            </a:pPr>
            <a:r>
              <a:rPr lang="en-GB" i="0" dirty="0">
                <a:solidFill>
                  <a:srgbClr val="000000"/>
                </a:solidFill>
                <a:latin typeface="Times New Roman" panose="02020603050405020304" pitchFamily="18" charset="0"/>
                <a:cs typeface="Times New Roman" panose="02020603050405020304" pitchFamily="18" charset="0"/>
              </a:rPr>
              <a:t>Wipe the first 2 drops of blood and fill the pipette up to the mark 0.5. </a:t>
            </a:r>
          </a:p>
          <a:p>
            <a:pPr lvl="1" algn="just">
              <a:lnSpc>
                <a:spcPct val="250000"/>
              </a:lnSpc>
            </a:pPr>
            <a:r>
              <a:rPr lang="en-GB" i="0" dirty="0">
                <a:solidFill>
                  <a:srgbClr val="000000"/>
                </a:solidFill>
                <a:latin typeface="Times New Roman" panose="02020603050405020304" pitchFamily="18" charset="0"/>
                <a:cs typeface="Times New Roman" panose="02020603050405020304" pitchFamily="18" charset="0"/>
              </a:rPr>
              <a:t>Suck </a:t>
            </a:r>
            <a:r>
              <a:rPr lang="en-GB" i="0" dirty="0" err="1">
                <a:solidFill>
                  <a:srgbClr val="000000"/>
                </a:solidFill>
                <a:latin typeface="Times New Roman" panose="02020603050405020304" pitchFamily="18" charset="0"/>
                <a:cs typeface="Times New Roman" panose="02020603050405020304" pitchFamily="18" charset="0"/>
              </a:rPr>
              <a:t>Hayem’s</a:t>
            </a:r>
            <a:r>
              <a:rPr lang="en-GB" i="0" dirty="0">
                <a:solidFill>
                  <a:srgbClr val="000000"/>
                </a:solidFill>
                <a:latin typeface="Times New Roman" panose="02020603050405020304" pitchFamily="18" charset="0"/>
                <a:cs typeface="Times New Roman" panose="02020603050405020304" pitchFamily="18" charset="0"/>
              </a:rPr>
              <a:t> fluid to the mark 101 and mix the contents of the bulb for 3–4 minutes.</a:t>
            </a:r>
          </a:p>
        </p:txBody>
      </p:sp>
    </p:spTree>
    <p:extLst>
      <p:ext uri="{BB962C8B-B14F-4D97-AF65-F5344CB8AC3E}">
        <p14:creationId xmlns:p14="http://schemas.microsoft.com/office/powerpoint/2010/main" val="298012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latin typeface="Times New Roman" panose="02020603050405020304" pitchFamily="18" charset="0"/>
                <a:cs typeface="Times New Roman" panose="02020603050405020304" pitchFamily="18" charset="0"/>
              </a:rPr>
              <a:t>Procedure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Autofit/>
          </a:bodyPr>
          <a:lstStyle/>
          <a:p>
            <a:pPr marL="457200" indent="-457200" algn="just">
              <a:lnSpc>
                <a:spcPct val="200000"/>
              </a:lnSpc>
              <a:buFont typeface="+mj-lt"/>
              <a:buAutoNum type="arabicPeriod" startAt="4"/>
            </a:pPr>
            <a:r>
              <a:rPr lang="en-GB" sz="2400" dirty="0">
                <a:solidFill>
                  <a:srgbClr val="000000"/>
                </a:solidFill>
                <a:latin typeface="Times New Roman" panose="02020603050405020304" pitchFamily="18" charset="0"/>
                <a:cs typeface="Times New Roman" panose="02020603050405020304" pitchFamily="18" charset="0"/>
              </a:rPr>
              <a:t>Charge the chamber with diluted blood.	</a:t>
            </a:r>
          </a:p>
          <a:p>
            <a:pPr marL="457200" indent="-457200" algn="just">
              <a:lnSpc>
                <a:spcPct val="200000"/>
              </a:lnSpc>
              <a:buFont typeface="+mj-lt"/>
              <a:buAutoNum type="arabicPeriod" startAt="4"/>
            </a:pPr>
            <a:r>
              <a:rPr lang="en-GB" sz="2400" dirty="0">
                <a:solidFill>
                  <a:srgbClr val="000000"/>
                </a:solidFill>
                <a:latin typeface="Times New Roman" panose="02020603050405020304" pitchFamily="18" charset="0"/>
                <a:cs typeface="Times New Roman" panose="02020603050405020304" pitchFamily="18" charset="0"/>
              </a:rPr>
              <a:t>Move the chamber to the microscope and focus the grid to see the central square with the red cells distributed all over. </a:t>
            </a:r>
          </a:p>
          <a:p>
            <a:pPr lvl="1" algn="just">
              <a:lnSpc>
                <a:spcPct val="200000"/>
              </a:lnSpc>
            </a:pPr>
            <a:r>
              <a:rPr lang="en-GB" i="0" dirty="0">
                <a:solidFill>
                  <a:srgbClr val="000000"/>
                </a:solidFill>
                <a:latin typeface="Times New Roman" panose="02020603050405020304" pitchFamily="18" charset="0"/>
                <a:cs typeface="Times New Roman" panose="02020603050405020304" pitchFamily="18" charset="0"/>
              </a:rPr>
              <a:t>Wait for 3–4 minutes for the cells to settle down because they cannot be counted when they are moving. </a:t>
            </a:r>
          </a:p>
        </p:txBody>
      </p:sp>
    </p:spTree>
    <p:extLst>
      <p:ext uri="{BB962C8B-B14F-4D97-AF65-F5344CB8AC3E}">
        <p14:creationId xmlns:p14="http://schemas.microsoft.com/office/powerpoint/2010/main" val="310974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Procedure</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514350" indent="-514350" algn="just">
              <a:lnSpc>
                <a:spcPct val="250000"/>
              </a:lnSpc>
              <a:buFont typeface="+mj-lt"/>
              <a:buAutoNum type="arabicPeriod" startAt="6"/>
            </a:pPr>
            <a:r>
              <a:rPr lang="en-GB" sz="2800" dirty="0">
                <a:solidFill>
                  <a:srgbClr val="000000"/>
                </a:solidFill>
                <a:latin typeface="Times New Roman" panose="02020603050405020304" pitchFamily="18" charset="0"/>
                <a:cs typeface="Times New Roman" panose="02020603050405020304" pitchFamily="18" charset="0"/>
              </a:rPr>
              <a:t>Counting the cells</a:t>
            </a:r>
          </a:p>
          <a:p>
            <a:pPr lvl="1" algn="just">
              <a:lnSpc>
                <a:spcPct val="250000"/>
              </a:lnSpc>
            </a:pPr>
            <a:r>
              <a:rPr lang="en-GB" i="0" dirty="0">
                <a:solidFill>
                  <a:srgbClr val="000000"/>
                </a:solidFill>
                <a:latin typeface="Times New Roman" panose="02020603050405020304" pitchFamily="18" charset="0"/>
                <a:cs typeface="Times New Roman" panose="02020603050405020304" pitchFamily="18" charset="0"/>
              </a:rPr>
              <a:t>Switch over to high magnification and check the distribution of cells. </a:t>
            </a:r>
          </a:p>
          <a:p>
            <a:pPr marL="457200" indent="-457200" algn="just">
              <a:lnSpc>
                <a:spcPct val="250000"/>
              </a:lnSpc>
              <a:buFont typeface="+mj-lt"/>
              <a:buAutoNum type="arabicPeriod" startAt="6"/>
            </a:pPr>
            <a:r>
              <a:rPr lang="en-GB" sz="2800" dirty="0">
                <a:solidFill>
                  <a:srgbClr val="000000"/>
                </a:solidFill>
                <a:latin typeface="Times New Roman" panose="02020603050405020304" pitchFamily="18" charset="0"/>
                <a:cs typeface="Times New Roman" panose="02020603050405020304" pitchFamily="18" charset="0"/>
              </a:rPr>
              <a:t>Move the chamber carefully and bring the left upper corner block of 16 smallest squares in the field of view. </a:t>
            </a:r>
          </a:p>
        </p:txBody>
      </p:sp>
    </p:spTree>
    <p:extLst>
      <p:ext uri="{BB962C8B-B14F-4D97-AF65-F5344CB8AC3E}">
        <p14:creationId xmlns:p14="http://schemas.microsoft.com/office/powerpoint/2010/main" val="279041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Procedure</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250000"/>
              </a:lnSpc>
              <a:buFont typeface="+mj-lt"/>
              <a:buAutoNum type="arabicPeriod" startAt="8"/>
            </a:pPr>
            <a:r>
              <a:rPr lang="en-GB" sz="2400" dirty="0">
                <a:solidFill>
                  <a:srgbClr val="000000"/>
                </a:solidFill>
                <a:latin typeface="Times New Roman" panose="02020603050405020304" pitchFamily="18" charset="0"/>
                <a:cs typeface="Times New Roman" panose="02020603050405020304" pitchFamily="18" charset="0"/>
              </a:rPr>
              <a:t>Move the chamber carefully till you reach the right upper corner block of 16 smallest squares and count the cells as before. Then move on to the right lower corner and then left lower corner groups, and finally count the cells in the central block of 16 smallest squares.</a:t>
            </a:r>
          </a:p>
        </p:txBody>
      </p:sp>
    </p:spTree>
    <p:extLst>
      <p:ext uri="{BB962C8B-B14F-4D97-AF65-F5344CB8AC3E}">
        <p14:creationId xmlns:p14="http://schemas.microsoft.com/office/powerpoint/2010/main" val="233428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The counting grid</a:t>
            </a:r>
          </a:p>
        </p:txBody>
      </p:sp>
      <p:sp>
        <p:nvSpPr>
          <p:cNvPr id="3" name="Content Placeholder 2"/>
          <p:cNvSpPr>
            <a:spLocks noGrp="1"/>
          </p:cNvSpPr>
          <p:nvPr>
            <p:ph idx="1"/>
          </p:nvPr>
        </p:nvSpPr>
        <p:spPr>
          <a:xfrm>
            <a:off x="1097280" y="1845733"/>
            <a:ext cx="10058400" cy="5012267"/>
          </a:xfrm>
        </p:spPr>
        <p:txBody>
          <a:bodyPr>
            <a:noAutofit/>
          </a:bodyPr>
          <a:lstStyle/>
          <a:p>
            <a:pPr algn="just">
              <a:lnSpc>
                <a:spcPct val="250000"/>
              </a:lnSpc>
              <a:buFont typeface="Wingdings" panose="05000000000000000000" pitchFamily="2" charset="2"/>
              <a:buChar char="§"/>
            </a:pPr>
            <a:r>
              <a:rPr lang="en-GB" sz="2800" dirty="0">
                <a:solidFill>
                  <a:srgbClr val="000000"/>
                </a:solidFill>
                <a:latin typeface="Times New Roman" panose="02020603050405020304" pitchFamily="18" charset="0"/>
                <a:cs typeface="Times New Roman" panose="02020603050405020304" pitchFamily="18" charset="0"/>
              </a:rPr>
              <a:t>The large central square (RBC square) is divided into </a:t>
            </a:r>
            <a:r>
              <a:rPr lang="en-GB" sz="2800" b="1" dirty="0">
                <a:solidFill>
                  <a:schemeClr val="tx1">
                    <a:lumMod val="50000"/>
                  </a:schemeClr>
                </a:solidFill>
                <a:latin typeface="Times New Roman" panose="02020603050405020304" pitchFamily="18" charset="0"/>
                <a:cs typeface="Times New Roman" panose="02020603050405020304" pitchFamily="18" charset="0"/>
              </a:rPr>
              <a:t>25 medium squares </a:t>
            </a:r>
            <a:r>
              <a:rPr lang="en-GB" sz="2800" dirty="0">
                <a:solidFill>
                  <a:srgbClr val="000000"/>
                </a:solidFill>
                <a:latin typeface="Times New Roman" panose="02020603050405020304" pitchFamily="18" charset="0"/>
                <a:cs typeface="Times New Roman" panose="02020603050405020304" pitchFamily="18" charset="0"/>
              </a:rPr>
              <a:t>each</a:t>
            </a:r>
            <a:r>
              <a:rPr lang="en-GB" sz="2800" b="1" dirty="0">
                <a:solidFill>
                  <a:schemeClr val="tx1">
                    <a:lumMod val="50000"/>
                  </a:schemeClr>
                </a:solidFill>
                <a:latin typeface="Times New Roman" panose="02020603050405020304" pitchFamily="18" charset="0"/>
                <a:cs typeface="Times New Roman" panose="02020603050405020304" pitchFamily="18" charset="0"/>
              </a:rPr>
              <a:t> </a:t>
            </a:r>
            <a:r>
              <a:rPr lang="en-GB" sz="2800" dirty="0">
                <a:solidFill>
                  <a:srgbClr val="000000"/>
                </a:solidFill>
                <a:latin typeface="Times New Roman" panose="02020603050405020304" pitchFamily="18" charset="0"/>
                <a:cs typeface="Times New Roman" panose="02020603050405020304" pitchFamily="18" charset="0"/>
              </a:rPr>
              <a:t>with triple lines.</a:t>
            </a:r>
          </a:p>
          <a:p>
            <a:pPr algn="just">
              <a:lnSpc>
                <a:spcPct val="250000"/>
              </a:lnSpc>
              <a:buFont typeface="Wingdings" panose="05000000000000000000" pitchFamily="2" charset="2"/>
              <a:buChar char="§"/>
            </a:pPr>
            <a:r>
              <a:rPr lang="en-GB" sz="2800" dirty="0">
                <a:solidFill>
                  <a:srgbClr val="000000"/>
                </a:solidFill>
                <a:latin typeface="Times New Roman" panose="02020603050405020304" pitchFamily="18" charset="0"/>
                <a:cs typeface="Times New Roman" panose="02020603050405020304" pitchFamily="18" charset="0"/>
              </a:rPr>
              <a:t>Each of these 25 squares are divided into </a:t>
            </a:r>
            <a:r>
              <a:rPr lang="en-GB" sz="2800" b="1" dirty="0">
                <a:solidFill>
                  <a:schemeClr val="tx1">
                    <a:lumMod val="50000"/>
                  </a:schemeClr>
                </a:solidFill>
                <a:latin typeface="Times New Roman" panose="02020603050405020304" pitchFamily="18" charset="0"/>
                <a:cs typeface="Times New Roman" panose="02020603050405020304" pitchFamily="18" charset="0"/>
              </a:rPr>
              <a:t>16 small squares </a:t>
            </a:r>
            <a:r>
              <a:rPr lang="en-GB" sz="2800" dirty="0">
                <a:solidFill>
                  <a:srgbClr val="000000"/>
                </a:solidFill>
                <a:latin typeface="Times New Roman" panose="02020603050405020304" pitchFamily="18" charset="0"/>
                <a:cs typeface="Times New Roman" panose="02020603050405020304" pitchFamily="18" charset="0"/>
              </a:rPr>
              <a:t>each with single lines.</a:t>
            </a:r>
          </a:p>
        </p:txBody>
      </p:sp>
    </p:spTree>
    <p:extLst>
      <p:ext uri="{BB962C8B-B14F-4D97-AF65-F5344CB8AC3E}">
        <p14:creationId xmlns:p14="http://schemas.microsoft.com/office/powerpoint/2010/main" val="306347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77" t="8322" r="652" b="5465"/>
          <a:stretch/>
        </p:blipFill>
        <p:spPr>
          <a:xfrm>
            <a:off x="1418003" y="0"/>
            <a:ext cx="9355995" cy="6858000"/>
          </a:xfrm>
          <a:prstGeom prst="rect">
            <a:avLst/>
          </a:prstGeom>
        </p:spPr>
      </p:pic>
    </p:spTree>
    <p:extLst>
      <p:ext uri="{BB962C8B-B14F-4D97-AF65-F5344CB8AC3E}">
        <p14:creationId xmlns:p14="http://schemas.microsoft.com/office/powerpoint/2010/main" val="204600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t="1481" b="1296"/>
          <a:stretch/>
        </p:blipFill>
        <p:spPr>
          <a:xfrm>
            <a:off x="1" y="0"/>
            <a:ext cx="12026900" cy="6858000"/>
          </a:xfrm>
          <a:prstGeom prst="rect">
            <a:avLst/>
          </a:prstGeom>
        </p:spPr>
      </p:pic>
    </p:spTree>
    <p:extLst>
      <p:ext uri="{BB962C8B-B14F-4D97-AF65-F5344CB8AC3E}">
        <p14:creationId xmlns:p14="http://schemas.microsoft.com/office/powerpoint/2010/main" val="43745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574800"/>
            <a:ext cx="10180320" cy="369332"/>
          </a:xfrm>
          <a:prstGeom prst="rect">
            <a:avLst/>
          </a:prstGeom>
          <a:solidFill>
            <a:schemeClr val="bg1"/>
          </a:solidFill>
        </p:spPr>
        <p:txBody>
          <a:bodyPr wrap="square" rtlCol="0">
            <a:spAutoFit/>
          </a:bodyPr>
          <a:lstStyle/>
          <a:p>
            <a:endParaRPr lang="en-GB" dirty="0">
              <a:solidFill>
                <a:prstClr val="black"/>
              </a:solidFill>
            </a:endParaRPr>
          </a:p>
        </p:txBody>
      </p:sp>
      <p:sp>
        <p:nvSpPr>
          <p:cNvPr id="9" name="TextBox 8"/>
          <p:cNvSpPr txBox="1"/>
          <p:nvPr/>
        </p:nvSpPr>
        <p:spPr>
          <a:xfrm>
            <a:off x="0" y="6210300"/>
            <a:ext cx="12192000" cy="646331"/>
          </a:xfrm>
          <a:prstGeom prst="rect">
            <a:avLst/>
          </a:prstGeom>
          <a:solidFill>
            <a:schemeClr val="bg1"/>
          </a:solidFill>
        </p:spPr>
        <p:txBody>
          <a:bodyPr wrap="square" rtlCol="0">
            <a:spAutoFit/>
          </a:bodyPr>
          <a:lstStyle/>
          <a:p>
            <a:endParaRPr lang="en-GB" dirty="0">
              <a:solidFill>
                <a:prstClr val="black"/>
              </a:solidFill>
            </a:endParaRPr>
          </a:p>
          <a:p>
            <a:endParaRPr lang="en-GB" dirty="0">
              <a:solidFill>
                <a:prstClr val="black"/>
              </a:solidFill>
            </a:endParaRPr>
          </a:p>
        </p:txBody>
      </p:sp>
      <p:pic>
        <p:nvPicPr>
          <p:cNvPr id="10" name="Content Placeholder 5"/>
          <p:cNvPicPr>
            <a:picLocks noGrp="1" noChangeAspect="1"/>
          </p:cNvPicPr>
          <p:nvPr>
            <p:ph idx="1"/>
          </p:nvPr>
        </p:nvPicPr>
        <p:blipFill>
          <a:blip r:embed="rId2"/>
          <a:stretch>
            <a:fillRect/>
          </a:stretch>
        </p:blipFill>
        <p:spPr>
          <a:xfrm>
            <a:off x="6326500" y="1088221"/>
            <a:ext cx="5040000" cy="5057209"/>
          </a:xfrm>
          <a:prstGeom prst="rect">
            <a:avLst/>
          </a:prstGeom>
        </p:spPr>
      </p:pic>
      <p:sp>
        <p:nvSpPr>
          <p:cNvPr id="11" name="Left-Right Arrow 10"/>
          <p:cNvSpPr/>
          <p:nvPr/>
        </p:nvSpPr>
        <p:spPr>
          <a:xfrm rot="16200000" flipV="1">
            <a:off x="9045773" y="3481803"/>
            <a:ext cx="5040000" cy="211052"/>
          </a:xfrm>
          <a:prstGeom prst="leftRightArrow">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rot="5400000" flipV="1">
            <a:off x="11320884" y="3264065"/>
            <a:ext cx="1187358" cy="523220"/>
          </a:xfrm>
          <a:prstGeom prst="rect">
            <a:avLst/>
          </a:prstGeom>
          <a:solidFill>
            <a:schemeClr val="bg1"/>
          </a:solidFill>
        </p:spPr>
        <p:txBody>
          <a:bodyPr wrap="square" rtlCol="0">
            <a:spAutoFit/>
          </a:bodyPr>
          <a:lstStyle/>
          <a:p>
            <a:pPr algn="ctr"/>
            <a:r>
              <a:rPr lang="en-GB" sz="2800" b="1" dirty="0">
                <a:solidFill>
                  <a:prstClr val="black"/>
                </a:solidFill>
              </a:rPr>
              <a:t>1 mm</a:t>
            </a:r>
          </a:p>
        </p:txBody>
      </p:sp>
      <p:sp>
        <p:nvSpPr>
          <p:cNvPr id="13" name="Left-Right Arrow 12"/>
          <p:cNvSpPr/>
          <p:nvPr/>
        </p:nvSpPr>
        <p:spPr>
          <a:xfrm rot="10800000" flipV="1">
            <a:off x="6336577" y="755399"/>
            <a:ext cx="5040000" cy="211052"/>
          </a:xfrm>
          <a:prstGeom prst="leftRightArrow">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rot="10800000" flipV="1">
            <a:off x="8310984" y="228765"/>
            <a:ext cx="1187358" cy="523220"/>
          </a:xfrm>
          <a:prstGeom prst="rect">
            <a:avLst/>
          </a:prstGeom>
          <a:solidFill>
            <a:schemeClr val="bg1"/>
          </a:solidFill>
        </p:spPr>
        <p:txBody>
          <a:bodyPr wrap="square" rtlCol="0">
            <a:spAutoFit/>
          </a:bodyPr>
          <a:lstStyle/>
          <a:p>
            <a:pPr algn="ctr"/>
            <a:r>
              <a:rPr lang="en-GB" sz="2800" b="1" dirty="0">
                <a:solidFill>
                  <a:prstClr val="black"/>
                </a:solidFill>
              </a:rPr>
              <a:t>1 mm</a:t>
            </a:r>
          </a:p>
        </p:txBody>
      </p:sp>
      <p:sp>
        <p:nvSpPr>
          <p:cNvPr id="15" name="TextBox 14"/>
          <p:cNvSpPr txBox="1"/>
          <p:nvPr/>
        </p:nvSpPr>
        <p:spPr>
          <a:xfrm>
            <a:off x="6464300" y="1358900"/>
            <a:ext cx="863600" cy="584775"/>
          </a:xfrm>
          <a:prstGeom prst="rect">
            <a:avLst/>
          </a:prstGeom>
          <a:noFill/>
        </p:spPr>
        <p:txBody>
          <a:bodyPr wrap="square" rtlCol="0">
            <a:spAutoFit/>
          </a:bodyPr>
          <a:lstStyle/>
          <a:p>
            <a:pPr algn="ctr"/>
            <a:r>
              <a:rPr lang="en-GB" sz="3200" b="1" dirty="0">
                <a:solidFill>
                  <a:srgbClr val="FF0000"/>
                </a:solidFill>
              </a:rPr>
              <a:t>RBC</a:t>
            </a:r>
            <a:endParaRPr lang="en-GB" b="1" dirty="0">
              <a:solidFill>
                <a:srgbClr val="FF0000"/>
              </a:solidFill>
            </a:endParaRPr>
          </a:p>
        </p:txBody>
      </p:sp>
      <p:sp>
        <p:nvSpPr>
          <p:cNvPr id="16" name="TextBox 15"/>
          <p:cNvSpPr txBox="1"/>
          <p:nvPr/>
        </p:nvSpPr>
        <p:spPr>
          <a:xfrm>
            <a:off x="8445500" y="3314700"/>
            <a:ext cx="863600" cy="584775"/>
          </a:xfrm>
          <a:prstGeom prst="rect">
            <a:avLst/>
          </a:prstGeom>
          <a:noFill/>
        </p:spPr>
        <p:txBody>
          <a:bodyPr wrap="square" rtlCol="0">
            <a:spAutoFit/>
          </a:bodyPr>
          <a:lstStyle/>
          <a:p>
            <a:pPr algn="ctr"/>
            <a:r>
              <a:rPr lang="en-GB" sz="3200" b="1" dirty="0">
                <a:solidFill>
                  <a:srgbClr val="FF0000"/>
                </a:solidFill>
              </a:rPr>
              <a:t>RBC</a:t>
            </a:r>
            <a:endParaRPr lang="en-GB" b="1" dirty="0">
              <a:solidFill>
                <a:srgbClr val="FF0000"/>
              </a:solidFill>
            </a:endParaRPr>
          </a:p>
        </p:txBody>
      </p:sp>
      <p:sp>
        <p:nvSpPr>
          <p:cNvPr id="17" name="TextBox 16"/>
          <p:cNvSpPr txBox="1"/>
          <p:nvPr/>
        </p:nvSpPr>
        <p:spPr>
          <a:xfrm>
            <a:off x="6464300" y="5270500"/>
            <a:ext cx="863600" cy="584775"/>
          </a:xfrm>
          <a:prstGeom prst="rect">
            <a:avLst/>
          </a:prstGeom>
          <a:noFill/>
        </p:spPr>
        <p:txBody>
          <a:bodyPr wrap="square" rtlCol="0">
            <a:spAutoFit/>
          </a:bodyPr>
          <a:lstStyle/>
          <a:p>
            <a:pPr algn="ctr"/>
            <a:r>
              <a:rPr lang="en-GB" sz="3200" b="1" dirty="0">
                <a:solidFill>
                  <a:srgbClr val="FF0000"/>
                </a:solidFill>
              </a:rPr>
              <a:t>RBC</a:t>
            </a:r>
            <a:endParaRPr lang="en-GB" b="1" dirty="0">
              <a:solidFill>
                <a:srgbClr val="FF0000"/>
              </a:solidFill>
            </a:endParaRPr>
          </a:p>
        </p:txBody>
      </p:sp>
      <p:sp>
        <p:nvSpPr>
          <p:cNvPr id="18" name="TextBox 17"/>
          <p:cNvSpPr txBox="1"/>
          <p:nvPr/>
        </p:nvSpPr>
        <p:spPr>
          <a:xfrm>
            <a:off x="10375900" y="5270500"/>
            <a:ext cx="863600" cy="584775"/>
          </a:xfrm>
          <a:prstGeom prst="rect">
            <a:avLst/>
          </a:prstGeom>
          <a:noFill/>
        </p:spPr>
        <p:txBody>
          <a:bodyPr wrap="square" rtlCol="0">
            <a:spAutoFit/>
          </a:bodyPr>
          <a:lstStyle/>
          <a:p>
            <a:pPr algn="ctr"/>
            <a:r>
              <a:rPr lang="en-GB" sz="3200" b="1" dirty="0">
                <a:solidFill>
                  <a:srgbClr val="FF0000"/>
                </a:solidFill>
              </a:rPr>
              <a:t>RBC</a:t>
            </a:r>
            <a:endParaRPr lang="en-GB" b="1" dirty="0">
              <a:solidFill>
                <a:srgbClr val="FF0000"/>
              </a:solidFill>
            </a:endParaRPr>
          </a:p>
        </p:txBody>
      </p:sp>
      <p:sp>
        <p:nvSpPr>
          <p:cNvPr id="19" name="TextBox 18"/>
          <p:cNvSpPr txBox="1"/>
          <p:nvPr/>
        </p:nvSpPr>
        <p:spPr>
          <a:xfrm>
            <a:off x="10401300" y="1346200"/>
            <a:ext cx="863600" cy="584775"/>
          </a:xfrm>
          <a:prstGeom prst="rect">
            <a:avLst/>
          </a:prstGeom>
          <a:noFill/>
        </p:spPr>
        <p:txBody>
          <a:bodyPr wrap="square" rtlCol="0">
            <a:spAutoFit/>
          </a:bodyPr>
          <a:lstStyle/>
          <a:p>
            <a:pPr algn="ctr"/>
            <a:r>
              <a:rPr lang="en-GB" sz="3200" b="1" dirty="0">
                <a:solidFill>
                  <a:srgbClr val="FF0000"/>
                </a:solidFill>
              </a:rPr>
              <a:t>RBC</a:t>
            </a:r>
            <a:endParaRPr lang="en-GB" b="1"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203200" y="895221"/>
                <a:ext cx="5996300" cy="5324535"/>
              </a:xfrm>
              <a:prstGeom prst="rect">
                <a:avLst/>
              </a:prstGeom>
              <a:noFill/>
            </p:spPr>
            <p:txBody>
              <a:bodyPr wrap="square" rtlCol="0">
                <a:spAutoFit/>
              </a:bodyPr>
              <a:lstStyle/>
              <a:p>
                <a:r>
                  <a:rPr lang="en-GB" sz="2000" dirty="0">
                    <a:solidFill>
                      <a:prstClr val="black"/>
                    </a:solidFill>
                    <a:latin typeface="Times New Roman" panose="02020603050405020304" pitchFamily="18" charset="0"/>
                    <a:cs typeface="Times New Roman" panose="02020603050405020304" pitchFamily="18" charset="0"/>
                  </a:rPr>
                  <a:t>Length of the medium square= 1/5 mm</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Width of the medium square= 1/5 mm</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Depth of the square= 1/10 mm</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Area of the medium square=1/5 * 1/5= 1/25 </a:t>
                </a:r>
                <a14:m>
                  <m:oMath xmlns:m="http://schemas.openxmlformats.org/officeDocument/2006/math">
                    <m:sSup>
                      <m:sSupPr>
                        <m:ctrlPr>
                          <a:rPr lang="en-GB" sz="2000" i="1" smtClean="0">
                            <a:solidFill>
                              <a:prstClr val="black"/>
                            </a:solidFill>
                            <a:latin typeface="Cambria Math" panose="02040503050406030204" pitchFamily="18" charset="0"/>
                          </a:rPr>
                        </m:ctrlPr>
                      </m:sSupPr>
                      <m:e>
                        <m:r>
                          <m:rPr>
                            <m:sty m:val="p"/>
                          </m:rPr>
                          <a:rPr lang="en-GB" sz="2000" smtClean="0">
                            <a:solidFill>
                              <a:prstClr val="black"/>
                            </a:solidFill>
                            <a:latin typeface="Cambria Math" panose="02040503050406030204" pitchFamily="18" charset="0"/>
                          </a:rPr>
                          <m:t>mm</m:t>
                        </m:r>
                      </m:e>
                      <m:sup>
                        <m:r>
                          <a:rPr lang="en-GB" sz="2000" smtClean="0">
                            <a:solidFill>
                              <a:prstClr val="black"/>
                            </a:solidFill>
                            <a:latin typeface="Cambria Math" panose="02040503050406030204" pitchFamily="18" charset="0"/>
                          </a:rPr>
                          <m:t>2 </m:t>
                        </m:r>
                      </m:sup>
                    </m:sSup>
                  </m:oMath>
                </a14:m>
                <a:r>
                  <a:rPr lang="en-GB" sz="2000" dirty="0">
                    <a:solidFill>
                      <a:prstClr val="black"/>
                    </a:solidFill>
                    <a:latin typeface="Times New Roman" panose="02020603050405020304" pitchFamily="18" charset="0"/>
                    <a:cs typeface="Times New Roman" panose="02020603050405020304" pitchFamily="18" charset="0"/>
                  </a:rPr>
                  <a:t>  </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Volume of the medium square= 1/25 * 1/10= 1/250 </a:t>
                </a:r>
                <a14:m>
                  <m:oMath xmlns:m="http://schemas.openxmlformats.org/officeDocument/2006/math">
                    <m:sSup>
                      <m:sSupPr>
                        <m:ctrlPr>
                          <a:rPr lang="en-GB" sz="2000" i="1">
                            <a:solidFill>
                              <a:prstClr val="black"/>
                            </a:solidFill>
                            <a:latin typeface="Cambria Math" panose="02040503050406030204" pitchFamily="18" charset="0"/>
                          </a:rPr>
                        </m:ctrlPr>
                      </m:sSupPr>
                      <m:e>
                        <m:r>
                          <m:rPr>
                            <m:sty m:val="p"/>
                          </m:rPr>
                          <a:rPr lang="en-GB" sz="2000">
                            <a:solidFill>
                              <a:prstClr val="black"/>
                            </a:solidFill>
                            <a:latin typeface="Cambria Math" panose="02040503050406030204" pitchFamily="18" charset="0"/>
                          </a:rPr>
                          <m:t>mm</m:t>
                        </m:r>
                      </m:e>
                      <m:sup>
                        <m:r>
                          <a:rPr lang="en-GB" sz="2000" smtClean="0">
                            <a:solidFill>
                              <a:prstClr val="black"/>
                            </a:solidFill>
                            <a:latin typeface="Cambria Math" panose="02040503050406030204" pitchFamily="18" charset="0"/>
                          </a:rPr>
                          <m:t>3</m:t>
                        </m:r>
                      </m:sup>
                    </m:sSup>
                  </m:oMath>
                </a14:m>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Volume of 5 medium squares= 1/250 * 5= 1/50 </a:t>
                </a:r>
                <a14:m>
                  <m:oMath xmlns:m="http://schemas.openxmlformats.org/officeDocument/2006/math">
                    <m:sSup>
                      <m:sSupPr>
                        <m:ctrlPr>
                          <a:rPr lang="en-GB" sz="2000" i="1">
                            <a:solidFill>
                              <a:prstClr val="black"/>
                            </a:solidFill>
                            <a:latin typeface="Cambria Math" panose="02040503050406030204" pitchFamily="18" charset="0"/>
                          </a:rPr>
                        </m:ctrlPr>
                      </m:sSupPr>
                      <m:e>
                        <m:r>
                          <m:rPr>
                            <m:sty m:val="p"/>
                          </m:rPr>
                          <a:rPr lang="en-GB" sz="2000">
                            <a:solidFill>
                              <a:prstClr val="black"/>
                            </a:solidFill>
                            <a:latin typeface="Cambria Math" panose="02040503050406030204" pitchFamily="18" charset="0"/>
                          </a:rPr>
                          <m:t>mm</m:t>
                        </m:r>
                      </m:e>
                      <m:sup>
                        <m:r>
                          <a:rPr lang="en-GB" sz="2000">
                            <a:solidFill>
                              <a:prstClr val="black"/>
                            </a:solidFill>
                            <a:latin typeface="Cambria Math" panose="02040503050406030204" pitchFamily="18" charset="0"/>
                          </a:rPr>
                          <m:t>3</m:t>
                        </m:r>
                      </m:sup>
                    </m:sSup>
                  </m:oMath>
                </a14:m>
                <a:r>
                  <a:rPr lang="en-GB" sz="2000" dirty="0">
                    <a:solidFill>
                      <a:prstClr val="black"/>
                    </a:solidFill>
                    <a:latin typeface="Times New Roman" panose="02020603050405020304" pitchFamily="18" charset="0"/>
                    <a:cs typeface="Times New Roman" panose="02020603050405020304" pitchFamily="18" charset="0"/>
                  </a:rPr>
                  <a:t> </a:t>
                </a:r>
              </a:p>
              <a:p>
                <a:endParaRPr lang="en-GB" sz="2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3200" y="895221"/>
                <a:ext cx="5996300" cy="5324535"/>
              </a:xfrm>
              <a:prstGeom prst="rect">
                <a:avLst/>
              </a:prstGeom>
              <a:blipFill rotWithShape="0">
                <a:blip r:embed="rId3"/>
                <a:stretch>
                  <a:fillRect l="-1016" t="-687"/>
                </a:stretch>
              </a:blipFill>
            </p:spPr>
            <p:txBody>
              <a:bodyPr/>
              <a:lstStyle/>
              <a:p>
                <a:r>
                  <a:rPr lang="en-GB">
                    <a:noFill/>
                  </a:rPr>
                  <a:t> </a:t>
                </a:r>
              </a:p>
            </p:txBody>
          </p:sp>
        </mc:Fallback>
      </mc:AlternateContent>
    </p:spTree>
    <p:extLst>
      <p:ext uri="{BB962C8B-B14F-4D97-AF65-F5344CB8AC3E}">
        <p14:creationId xmlns:p14="http://schemas.microsoft.com/office/powerpoint/2010/main" val="334858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5587" y="188922"/>
            <a:ext cx="1554257" cy="461665"/>
          </a:xfrm>
          <a:prstGeom prst="rect">
            <a:avLst/>
          </a:prstGeom>
          <a:noFill/>
        </p:spPr>
        <p:txBody>
          <a:bodyPr wrap="square" rtlCol="0">
            <a:spAutoFit/>
          </a:bodyPr>
          <a:lstStyle/>
          <a:p>
            <a:pPr algn="ctr"/>
            <a:r>
              <a:rPr lang="en-GB" sz="2400" b="1" dirty="0">
                <a:solidFill>
                  <a:prstClr val="black"/>
                </a:solidFill>
              </a:rPr>
              <a:t>0.2 mm</a:t>
            </a:r>
          </a:p>
        </p:txBody>
      </p:sp>
      <p:sp>
        <p:nvSpPr>
          <p:cNvPr id="4" name="Left-Right Arrow 3"/>
          <p:cNvSpPr/>
          <p:nvPr/>
        </p:nvSpPr>
        <p:spPr>
          <a:xfrm>
            <a:off x="6253417" y="759722"/>
            <a:ext cx="5076000" cy="180000"/>
          </a:xfrm>
          <a:prstGeom prst="leftRightArrow">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17" name="Left-Right Arrow 16"/>
          <p:cNvSpPr/>
          <p:nvPr/>
        </p:nvSpPr>
        <p:spPr>
          <a:xfrm rot="16200000" flipV="1">
            <a:off x="9046874" y="3620200"/>
            <a:ext cx="5040000" cy="180000"/>
          </a:xfrm>
          <a:prstGeom prst="leftRightArrow">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rot="5400000" flipV="1">
            <a:off x="11126311" y="3464014"/>
            <a:ext cx="1500303" cy="461665"/>
          </a:xfrm>
          <a:prstGeom prst="rect">
            <a:avLst/>
          </a:prstGeom>
          <a:solidFill>
            <a:schemeClr val="bg1"/>
          </a:solidFill>
        </p:spPr>
        <p:txBody>
          <a:bodyPr wrap="square" rtlCol="0">
            <a:spAutoFit/>
          </a:bodyPr>
          <a:lstStyle/>
          <a:p>
            <a:pPr algn="ctr"/>
            <a:r>
              <a:rPr lang="en-GB" sz="2400" b="1" dirty="0">
                <a:solidFill>
                  <a:prstClr val="black"/>
                </a:solidFill>
              </a:rPr>
              <a:t>0.2 mm</a:t>
            </a:r>
          </a:p>
        </p:txBody>
      </p:sp>
      <p:sp>
        <p:nvSpPr>
          <p:cNvPr id="21" name="TextBox 20"/>
          <p:cNvSpPr txBox="1"/>
          <p:nvPr/>
        </p:nvSpPr>
        <p:spPr>
          <a:xfrm>
            <a:off x="982638" y="1624084"/>
            <a:ext cx="10249469" cy="369332"/>
          </a:xfrm>
          <a:prstGeom prst="rect">
            <a:avLst/>
          </a:prstGeom>
          <a:solidFill>
            <a:schemeClr val="bg1"/>
          </a:solidFill>
        </p:spPr>
        <p:txBody>
          <a:bodyPr wrap="square" rtlCol="0">
            <a:spAutoFit/>
          </a:bodyPr>
          <a:lstStyle/>
          <a:p>
            <a:endParaRPr lang="en-GB" dirty="0">
              <a:solidFill>
                <a:prstClr val="black"/>
              </a:solidFill>
            </a:endParaRPr>
          </a:p>
        </p:txBody>
      </p:sp>
      <p:sp>
        <p:nvSpPr>
          <p:cNvPr id="24" name="TextBox 23"/>
          <p:cNvSpPr txBox="1"/>
          <p:nvPr/>
        </p:nvSpPr>
        <p:spPr>
          <a:xfrm>
            <a:off x="7674045" y="3156201"/>
            <a:ext cx="2006600" cy="1107996"/>
          </a:xfrm>
          <a:prstGeom prst="rect">
            <a:avLst/>
          </a:prstGeom>
          <a:noFill/>
        </p:spPr>
        <p:txBody>
          <a:bodyPr wrap="square" rtlCol="0">
            <a:spAutoFit/>
          </a:bodyPr>
          <a:lstStyle/>
          <a:p>
            <a:pPr algn="ctr"/>
            <a:r>
              <a:rPr lang="en-GB" sz="6600" b="1" dirty="0">
                <a:solidFill>
                  <a:srgbClr val="FF0000"/>
                </a:solidFill>
              </a:rPr>
              <a:t>RBC</a:t>
            </a:r>
          </a:p>
        </p:txBody>
      </p:sp>
      <p:graphicFrame>
        <p:nvGraphicFramePr>
          <p:cNvPr id="5" name="Content Placeholder 4"/>
          <p:cNvGraphicFramePr>
            <a:graphicFrameLocks noGrp="1"/>
          </p:cNvGraphicFramePr>
          <p:nvPr>
            <p:ph idx="1"/>
          </p:nvPr>
        </p:nvGraphicFramePr>
        <p:xfrm>
          <a:off x="6271645" y="1190200"/>
          <a:ext cx="5040000" cy="50400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tblGrid>
              <a:tr h="1260000">
                <a:tc>
                  <a:txBody>
                    <a:bodyPr/>
                    <a:lstStyle/>
                    <a:p>
                      <a:endParaRPr lang="en-GB" sz="1800" dirty="0">
                        <a:ln cmpd="tri">
                          <a:solidFill>
                            <a:schemeClr val="accent1"/>
                          </a:solidFill>
                        </a:ln>
                      </a:endParaRPr>
                    </a:p>
                  </a:txBody>
                  <a:tcPr marL="92099" marR="92099" marT="46049" marB="46049">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0000">
                <a:tc>
                  <a:txBody>
                    <a:bodyPr/>
                    <a:lstStyle/>
                    <a:p>
                      <a:endParaRPr lang="en-GB" sz="1800" dirty="0">
                        <a:ln cmpd="tri">
                          <a:solidFill>
                            <a:schemeClr val="accent1"/>
                          </a:solidFill>
                        </a:ln>
                      </a:endParaRPr>
                    </a:p>
                  </a:txBody>
                  <a:tcPr marL="92099" marR="92099" marT="46049" marB="46049">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60000">
                <a:tc>
                  <a:txBody>
                    <a:bodyPr/>
                    <a:lstStyle/>
                    <a:p>
                      <a:endParaRPr lang="en-GB" sz="1800">
                        <a:ln cmpd="tri">
                          <a:solidFill>
                            <a:schemeClr val="accent1"/>
                          </a:solidFill>
                        </a:ln>
                      </a:endParaRPr>
                    </a:p>
                  </a:txBody>
                  <a:tcPr marL="92099" marR="92099" marT="46049" marB="46049">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60000">
                <a:tc>
                  <a:txBody>
                    <a:bodyPr/>
                    <a:lstStyle/>
                    <a:p>
                      <a:endParaRPr lang="en-GB" sz="1800" dirty="0">
                        <a:ln cmpd="tri">
                          <a:solidFill>
                            <a:schemeClr val="accent1"/>
                          </a:solidFill>
                        </a:ln>
                      </a:endParaRPr>
                    </a:p>
                  </a:txBody>
                  <a:tcPr marL="92099" marR="92099" marT="46049" marB="46049">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800" dirty="0">
                        <a:ln cmpd="tri">
                          <a:solidFill>
                            <a:schemeClr val="accent1"/>
                          </a:solidFill>
                        </a:ln>
                      </a:endParaRPr>
                    </a:p>
                  </a:txBody>
                  <a:tcPr marL="92099" marR="92099" marT="46049" marB="46049">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0" name="TextBox 9"/>
              <p:cNvSpPr txBox="1"/>
              <p:nvPr/>
            </p:nvSpPr>
            <p:spPr>
              <a:xfrm>
                <a:off x="165099" y="494651"/>
                <a:ext cx="6027007" cy="5632311"/>
              </a:xfrm>
              <a:prstGeom prst="rect">
                <a:avLst/>
              </a:prstGeom>
              <a:noFill/>
            </p:spPr>
            <p:txBody>
              <a:bodyPr wrap="square" rtlCol="0">
                <a:spAutoFit/>
              </a:bodyPr>
              <a:lstStyle/>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Length of the small square= 1/5*1/4= 1/20 mm</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Width of the small square= 1/5*1/4= 1/20 mm</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Depth of the square= 1/10 mm</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Area of small square=1/20 * 1/20= 1/400 </a:t>
                </a:r>
                <a14:m>
                  <m:oMath xmlns:m="http://schemas.openxmlformats.org/officeDocument/2006/math">
                    <m:sSup>
                      <m:sSupPr>
                        <m:ctrlPr>
                          <a:rPr lang="en-GB" sz="2000" i="1" smtClean="0">
                            <a:solidFill>
                              <a:prstClr val="black"/>
                            </a:solidFill>
                            <a:latin typeface="Cambria Math" panose="02040503050406030204" pitchFamily="18" charset="0"/>
                          </a:rPr>
                        </m:ctrlPr>
                      </m:sSupPr>
                      <m:e>
                        <m:r>
                          <m:rPr>
                            <m:sty m:val="p"/>
                          </m:rPr>
                          <a:rPr lang="en-GB" sz="2000" smtClean="0">
                            <a:solidFill>
                              <a:prstClr val="black"/>
                            </a:solidFill>
                            <a:latin typeface="Cambria Math" panose="02040503050406030204" pitchFamily="18" charset="0"/>
                          </a:rPr>
                          <m:t>mm</m:t>
                        </m:r>
                      </m:e>
                      <m:sup>
                        <m:r>
                          <a:rPr lang="en-GB" sz="2000" smtClean="0">
                            <a:solidFill>
                              <a:prstClr val="black"/>
                            </a:solidFill>
                            <a:latin typeface="Cambria Math" panose="02040503050406030204" pitchFamily="18" charset="0"/>
                          </a:rPr>
                          <m:t>2 </m:t>
                        </m:r>
                      </m:sup>
                    </m:sSup>
                  </m:oMath>
                </a14:m>
                <a:r>
                  <a:rPr lang="en-GB" sz="2000" dirty="0">
                    <a:solidFill>
                      <a:prstClr val="black"/>
                    </a:solidFill>
                    <a:latin typeface="Times New Roman" panose="02020603050405020304" pitchFamily="18" charset="0"/>
                    <a:cs typeface="Times New Roman" panose="02020603050405020304" pitchFamily="18" charset="0"/>
                  </a:rPr>
                  <a:t>  </a:t>
                </a: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Volume of small square= 1/400 * 1/10= 1/4000 </a:t>
                </a:r>
                <a14:m>
                  <m:oMath xmlns:m="http://schemas.openxmlformats.org/officeDocument/2006/math">
                    <m:sSup>
                      <m:sSupPr>
                        <m:ctrlPr>
                          <a:rPr lang="en-GB" sz="2000" i="1">
                            <a:solidFill>
                              <a:prstClr val="black"/>
                            </a:solidFill>
                            <a:latin typeface="Cambria Math" panose="02040503050406030204" pitchFamily="18" charset="0"/>
                          </a:rPr>
                        </m:ctrlPr>
                      </m:sSupPr>
                      <m:e>
                        <m:r>
                          <m:rPr>
                            <m:sty m:val="p"/>
                          </m:rPr>
                          <a:rPr lang="en-GB" sz="2000">
                            <a:solidFill>
                              <a:prstClr val="black"/>
                            </a:solidFill>
                            <a:latin typeface="Cambria Math" panose="02040503050406030204" pitchFamily="18" charset="0"/>
                          </a:rPr>
                          <m:t>mm</m:t>
                        </m:r>
                      </m:e>
                      <m:sup>
                        <m:r>
                          <a:rPr lang="en-GB" sz="2000" smtClean="0">
                            <a:solidFill>
                              <a:prstClr val="black"/>
                            </a:solidFill>
                            <a:latin typeface="Cambria Math" panose="02040503050406030204" pitchFamily="18" charset="0"/>
                          </a:rPr>
                          <m:t>3</m:t>
                        </m:r>
                      </m:sup>
                    </m:sSup>
                  </m:oMath>
                </a14:m>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endParaRPr lang="en-GB" sz="2000" dirty="0">
                  <a:solidFill>
                    <a:prstClr val="black"/>
                  </a:solidFill>
                  <a:latin typeface="Times New Roman" panose="02020603050405020304" pitchFamily="18" charset="0"/>
                  <a:cs typeface="Times New Roman" panose="02020603050405020304" pitchFamily="18" charset="0"/>
                </a:endParaRPr>
              </a:p>
              <a:p>
                <a:r>
                  <a:rPr lang="en-GB" sz="2000" dirty="0">
                    <a:solidFill>
                      <a:prstClr val="black"/>
                    </a:solidFill>
                    <a:latin typeface="Times New Roman" panose="02020603050405020304" pitchFamily="18" charset="0"/>
                    <a:cs typeface="Times New Roman" panose="02020603050405020304" pitchFamily="18" charset="0"/>
                  </a:rPr>
                  <a:t>Volume of 80 small squares= 1/4000 * 80= 1/50 </a:t>
                </a:r>
                <a14:m>
                  <m:oMath xmlns:m="http://schemas.openxmlformats.org/officeDocument/2006/math">
                    <m:sSup>
                      <m:sSupPr>
                        <m:ctrlPr>
                          <a:rPr lang="en-GB" sz="2000" i="1">
                            <a:solidFill>
                              <a:prstClr val="black"/>
                            </a:solidFill>
                            <a:latin typeface="Cambria Math" panose="02040503050406030204" pitchFamily="18" charset="0"/>
                          </a:rPr>
                        </m:ctrlPr>
                      </m:sSupPr>
                      <m:e>
                        <m:r>
                          <m:rPr>
                            <m:sty m:val="p"/>
                          </m:rPr>
                          <a:rPr lang="en-GB" sz="2000">
                            <a:solidFill>
                              <a:prstClr val="black"/>
                            </a:solidFill>
                            <a:latin typeface="Cambria Math" panose="02040503050406030204" pitchFamily="18" charset="0"/>
                          </a:rPr>
                          <m:t>mm</m:t>
                        </m:r>
                      </m:e>
                      <m:sup>
                        <m:r>
                          <a:rPr lang="en-GB" sz="2000">
                            <a:solidFill>
                              <a:prstClr val="black"/>
                            </a:solidFill>
                            <a:latin typeface="Cambria Math" panose="02040503050406030204" pitchFamily="18" charset="0"/>
                          </a:rPr>
                          <m:t>3</m:t>
                        </m:r>
                      </m:sup>
                    </m:sSup>
                  </m:oMath>
                </a14:m>
                <a:r>
                  <a:rPr lang="en-GB" sz="20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165099" y="494651"/>
                <a:ext cx="6027007" cy="5632311"/>
              </a:xfrm>
              <a:prstGeom prst="rect">
                <a:avLst/>
              </a:prstGeom>
              <a:blipFill rotWithShape="0">
                <a:blip r:embed="rId3"/>
                <a:stretch>
                  <a:fillRect l="-1011" b="-974"/>
                </a:stretch>
              </a:blipFill>
            </p:spPr>
            <p:txBody>
              <a:bodyPr/>
              <a:lstStyle/>
              <a:p>
                <a:r>
                  <a:rPr lang="en-GB">
                    <a:noFill/>
                  </a:rPr>
                  <a:t> </a:t>
                </a:r>
              </a:p>
            </p:txBody>
          </p:sp>
        </mc:Fallback>
      </mc:AlternateContent>
      <p:sp>
        <p:nvSpPr>
          <p:cNvPr id="2" name="TextBox 1"/>
          <p:cNvSpPr txBox="1"/>
          <p:nvPr/>
        </p:nvSpPr>
        <p:spPr>
          <a:xfrm>
            <a:off x="0" y="6331800"/>
            <a:ext cx="12192000" cy="540000"/>
          </a:xfrm>
          <a:prstGeom prst="rect">
            <a:avLst/>
          </a:prstGeom>
          <a:solidFill>
            <a:schemeClr val="bg1"/>
          </a:solidFill>
        </p:spPr>
        <p:txBody>
          <a:bodyPr wrap="square" rtlCol="0">
            <a:spAutoFit/>
          </a:bodyPr>
          <a:lstStyle/>
          <a:p>
            <a:endParaRPr lang="en-GB" dirty="0">
              <a:solidFill>
                <a:prstClr val="black"/>
              </a:solidFill>
            </a:endParaRPr>
          </a:p>
        </p:txBody>
      </p:sp>
    </p:spTree>
    <p:extLst>
      <p:ext uri="{BB962C8B-B14F-4D97-AF65-F5344CB8AC3E}">
        <p14:creationId xmlns:p14="http://schemas.microsoft.com/office/powerpoint/2010/main" val="72585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Rules for counting </a:t>
            </a:r>
          </a:p>
        </p:txBody>
      </p:sp>
      <p:sp>
        <p:nvSpPr>
          <p:cNvPr id="3" name="Content Placeholder 2"/>
          <p:cNvSpPr>
            <a:spLocks noGrp="1"/>
          </p:cNvSpPr>
          <p:nvPr>
            <p:ph idx="1"/>
          </p:nvPr>
        </p:nvSpPr>
        <p:spPr>
          <a:xfrm>
            <a:off x="1371600" y="2286000"/>
            <a:ext cx="9601200" cy="4469642"/>
          </a:xfrm>
        </p:spPr>
        <p:txBody>
          <a:bodyPr>
            <a:normAutofit lnSpcReduction="10000"/>
          </a:bodyPr>
          <a:lstStyle/>
          <a:p>
            <a:pPr algn="just">
              <a:lnSpc>
                <a:spcPct val="250000"/>
              </a:lnSpc>
            </a:pPr>
            <a:r>
              <a:rPr lang="en-GB" sz="2800" dirty="0">
                <a:solidFill>
                  <a:srgbClr val="000000"/>
                </a:solidFill>
                <a:latin typeface="Times New Roman" panose="02020603050405020304" pitchFamily="18" charset="0"/>
                <a:cs typeface="Times New Roman" panose="02020603050405020304" pitchFamily="18" charset="0"/>
              </a:rPr>
              <a:t>Cells lying within a square are to be counted with that square.</a:t>
            </a:r>
          </a:p>
          <a:p>
            <a:pPr algn="just">
              <a:lnSpc>
                <a:spcPct val="250000"/>
              </a:lnSpc>
            </a:pPr>
            <a:r>
              <a:rPr lang="en-GB" sz="2800" dirty="0">
                <a:solidFill>
                  <a:srgbClr val="000000"/>
                </a:solidFill>
                <a:latin typeface="Times New Roman" panose="02020603050405020304" pitchFamily="18" charset="0"/>
                <a:cs typeface="Times New Roman" panose="02020603050405020304" pitchFamily="18" charset="0"/>
              </a:rPr>
              <a:t>Cells lying on or touching its lower horizontal and left vertical lines are to be counted with that particular square (</a:t>
            </a:r>
            <a:r>
              <a:rPr lang="en-GB" sz="2800" b="1" dirty="0">
                <a:solidFill>
                  <a:schemeClr val="tx1"/>
                </a:solidFill>
                <a:latin typeface="Times New Roman" panose="02020603050405020304" pitchFamily="18" charset="0"/>
                <a:cs typeface="Times New Roman" panose="02020603050405020304" pitchFamily="18" charset="0"/>
              </a:rPr>
              <a:t>L shape rule</a:t>
            </a:r>
            <a:r>
              <a:rPr lang="en-GB"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15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latin typeface="Times New Roman" panose="02020603050405020304" pitchFamily="18" charset="0"/>
                <a:cs typeface="Times New Roman" panose="02020603050405020304" pitchFamily="18" charset="0"/>
              </a:rPr>
              <a:t>Principle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algn="just">
              <a:lnSpc>
                <a:spcPct val="200000"/>
              </a:lnSpc>
            </a:pPr>
            <a:r>
              <a:rPr lang="en-GB" sz="2800" dirty="0">
                <a:solidFill>
                  <a:srgbClr val="000000"/>
                </a:solidFill>
                <a:latin typeface="Times New Roman" panose="02020603050405020304" pitchFamily="18" charset="0"/>
                <a:cs typeface="Times New Roman" panose="02020603050405020304" pitchFamily="18" charset="0"/>
              </a:rPr>
              <a:t>The blood is diluted 200 times in a red cell pipette and the cells are counted in the counting chamber. </a:t>
            </a:r>
          </a:p>
          <a:p>
            <a:pPr algn="just">
              <a:lnSpc>
                <a:spcPct val="200000"/>
              </a:lnSpc>
            </a:pPr>
            <a:r>
              <a:rPr lang="en-GB" sz="2800" dirty="0">
                <a:solidFill>
                  <a:srgbClr val="000000"/>
                </a:solidFill>
                <a:latin typeface="Times New Roman" panose="02020603050405020304" pitchFamily="18" charset="0"/>
                <a:cs typeface="Times New Roman" panose="02020603050405020304" pitchFamily="18" charset="0"/>
              </a:rPr>
              <a:t>Knowing the dilution employed, the red cells number in undiluted blood can easily be calculated.</a:t>
            </a:r>
          </a:p>
          <a:p>
            <a:pPr algn="just">
              <a:lnSpc>
                <a:spcPct val="200000"/>
              </a:lnSpc>
            </a:pPr>
            <a:endParaRPr lang="en-GB"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53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Rules for counting </a:t>
            </a:r>
          </a:p>
        </p:txBody>
      </p:sp>
      <p:sp>
        <p:nvSpPr>
          <p:cNvPr id="3" name="Content Placeholder 2"/>
          <p:cNvSpPr>
            <a:spLocks noGrp="1"/>
          </p:cNvSpPr>
          <p:nvPr>
            <p:ph idx="1"/>
          </p:nvPr>
        </p:nvSpPr>
        <p:spPr>
          <a:xfrm>
            <a:off x="1371600" y="2286000"/>
            <a:ext cx="9601200" cy="4469642"/>
          </a:xfrm>
        </p:spPr>
        <p:txBody>
          <a:bodyPr>
            <a:normAutofit/>
          </a:bodyPr>
          <a:lstStyle/>
          <a:p>
            <a:pPr algn="just">
              <a:lnSpc>
                <a:spcPct val="300000"/>
              </a:lnSpc>
            </a:pPr>
            <a:r>
              <a:rPr lang="en-GB" sz="2800" dirty="0">
                <a:solidFill>
                  <a:srgbClr val="000000"/>
                </a:solidFill>
                <a:latin typeface="Times New Roman" panose="02020603050405020304" pitchFamily="18" charset="0"/>
                <a:cs typeface="Times New Roman" panose="02020603050405020304" pitchFamily="18" charset="0"/>
              </a:rPr>
              <a:t>Cells lying on or touching its upper horizontal and right vertical lines are to be omitted from that square because they will be counted with the adjacent squares.</a:t>
            </a:r>
          </a:p>
        </p:txBody>
      </p:sp>
    </p:spTree>
    <p:extLst>
      <p:ext uri="{BB962C8B-B14F-4D97-AF65-F5344CB8AC3E}">
        <p14:creationId xmlns:p14="http://schemas.microsoft.com/office/powerpoint/2010/main" val="235487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Observations and results</a:t>
            </a:r>
          </a:p>
        </p:txBody>
      </p:sp>
      <p:sp>
        <p:nvSpPr>
          <p:cNvPr id="3" name="Content Placeholder 2"/>
          <p:cNvSpPr>
            <a:spLocks noGrp="1"/>
          </p:cNvSpPr>
          <p:nvPr>
            <p:ph idx="1"/>
          </p:nvPr>
        </p:nvSpPr>
        <p:spPr>
          <a:xfrm>
            <a:off x="1371600" y="2286000"/>
            <a:ext cx="9601200" cy="4469642"/>
          </a:xfrm>
        </p:spPr>
        <p:txBody>
          <a:bodyPr>
            <a:noAutofit/>
          </a:bodyPr>
          <a:lstStyle/>
          <a:p>
            <a:pPr algn="just">
              <a:lnSpc>
                <a:spcPct val="250000"/>
              </a:lnSpc>
            </a:pPr>
            <a:r>
              <a:rPr lang="en-GB" sz="2800" dirty="0">
                <a:solidFill>
                  <a:srgbClr val="000000"/>
                </a:solidFill>
                <a:latin typeface="Times New Roman" panose="02020603050405020304" pitchFamily="18" charset="0"/>
                <a:cs typeface="Times New Roman" panose="02020603050405020304" pitchFamily="18" charset="0"/>
              </a:rPr>
              <a:t>Add up the number of cells in each of the 5 blocks of 16 smallest squares. </a:t>
            </a:r>
          </a:p>
          <a:p>
            <a:pPr algn="just">
              <a:lnSpc>
                <a:spcPct val="250000"/>
              </a:lnSpc>
            </a:pPr>
            <a:r>
              <a:rPr lang="en-GB" sz="2800" dirty="0">
                <a:solidFill>
                  <a:srgbClr val="000000"/>
                </a:solidFill>
                <a:latin typeface="Times New Roman" panose="02020603050405020304" pitchFamily="18" charset="0"/>
                <a:cs typeface="Times New Roman" panose="02020603050405020304" pitchFamily="18" charset="0"/>
              </a:rPr>
              <a:t>A difference of more than 20 between any 2 blocks indicates uneven distribution. </a:t>
            </a:r>
          </a:p>
        </p:txBody>
      </p:sp>
    </p:spTree>
    <p:extLst>
      <p:ext uri="{BB962C8B-B14F-4D97-AF65-F5344CB8AC3E}">
        <p14:creationId xmlns:p14="http://schemas.microsoft.com/office/powerpoint/2010/main" val="132846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a:latin typeface="Times New Roman" panose="02020603050405020304" pitchFamily="18" charset="0"/>
                <a:cs typeface="Times New Roman" panose="02020603050405020304" pitchFamily="18" charset="0"/>
              </a:rPr>
              <a:t>Observations and results</a:t>
            </a:r>
          </a:p>
        </p:txBody>
      </p:sp>
      <p:sp>
        <p:nvSpPr>
          <p:cNvPr id="3" name="Content Placeholder 2"/>
          <p:cNvSpPr>
            <a:spLocks noGrp="1"/>
          </p:cNvSpPr>
          <p:nvPr>
            <p:ph idx="1"/>
          </p:nvPr>
        </p:nvSpPr>
        <p:spPr>
          <a:xfrm>
            <a:off x="1097280" y="1845734"/>
            <a:ext cx="10058400" cy="5012266"/>
          </a:xfrm>
        </p:spPr>
        <p:txBody>
          <a:bodyPr>
            <a:normAutofit/>
          </a:bodyPr>
          <a:lstStyle/>
          <a:p>
            <a:pPr algn="just">
              <a:lnSpc>
                <a:spcPct val="200000"/>
              </a:lnSpc>
              <a:buFont typeface="Wingdings" panose="05000000000000000000" pitchFamily="2" charset="2"/>
              <a:buChar char="§"/>
            </a:pPr>
            <a:r>
              <a:rPr lang="en-GB" sz="3200" b="1" dirty="0">
                <a:solidFill>
                  <a:srgbClr val="000000"/>
                </a:solidFill>
                <a:latin typeface="Times New Roman" panose="02020603050405020304" pitchFamily="18" charset="0"/>
                <a:cs typeface="Times New Roman" panose="02020603050405020304" pitchFamily="18" charset="0"/>
              </a:rPr>
              <a:t>Calculation of dilution factor</a:t>
            </a:r>
          </a:p>
          <a:p>
            <a:pPr lvl="1" algn="just">
              <a:lnSpc>
                <a:spcPct val="250000"/>
              </a:lnSpc>
              <a:buFont typeface="Wingdings" panose="05000000000000000000" pitchFamily="2" charset="2"/>
              <a:buChar char="§"/>
            </a:pPr>
            <a:r>
              <a:rPr lang="en-GB" sz="2800" i="0" dirty="0">
                <a:solidFill>
                  <a:srgbClr val="000000"/>
                </a:solidFill>
                <a:latin typeface="Times New Roman" panose="02020603050405020304" pitchFamily="18" charset="0"/>
                <a:cs typeface="Times New Roman" panose="02020603050405020304" pitchFamily="18" charset="0"/>
              </a:rPr>
              <a:t>The volume of the bulb is 100.</a:t>
            </a:r>
          </a:p>
          <a:p>
            <a:pPr lvl="1" algn="just">
              <a:lnSpc>
                <a:spcPct val="250000"/>
              </a:lnSpc>
              <a:buFont typeface="Wingdings" panose="05000000000000000000" pitchFamily="2" charset="2"/>
              <a:buChar char="§"/>
            </a:pPr>
            <a:r>
              <a:rPr lang="en-GB" sz="2800" i="0" dirty="0">
                <a:solidFill>
                  <a:srgbClr val="000000"/>
                </a:solidFill>
                <a:latin typeface="Times New Roman" panose="02020603050405020304" pitchFamily="18" charset="0"/>
                <a:cs typeface="Times New Roman" panose="02020603050405020304" pitchFamily="18" charset="0"/>
              </a:rPr>
              <a:t>This gives a dilution of 0.5 in 100, or 1 in 200.</a:t>
            </a:r>
          </a:p>
          <a:p>
            <a:pPr lvl="1" algn="just">
              <a:lnSpc>
                <a:spcPct val="250000"/>
              </a:lnSpc>
              <a:buFont typeface="Wingdings" panose="05000000000000000000" pitchFamily="2" charset="2"/>
              <a:buChar char="§"/>
            </a:pPr>
            <a:r>
              <a:rPr lang="en-GB" sz="2800" i="0" dirty="0">
                <a:solidFill>
                  <a:srgbClr val="000000"/>
                </a:solidFill>
                <a:latin typeface="Times New Roman" panose="02020603050405020304" pitchFamily="18" charset="0"/>
                <a:cs typeface="Times New Roman" panose="02020603050405020304" pitchFamily="18" charset="0"/>
              </a:rPr>
              <a:t>The dilution factor = 1/200. </a:t>
            </a:r>
          </a:p>
        </p:txBody>
      </p:sp>
    </p:spTree>
    <p:extLst>
      <p:ext uri="{BB962C8B-B14F-4D97-AF65-F5344CB8AC3E}">
        <p14:creationId xmlns:p14="http://schemas.microsoft.com/office/powerpoint/2010/main" val="1581680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Observations and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2286000"/>
                <a:ext cx="9601200" cy="4469642"/>
              </a:xfrm>
            </p:spPr>
            <p:txBody>
              <a:bodyPr>
                <a:normAutofit/>
              </a:bodyPr>
              <a:lstStyle/>
              <a:p>
                <a:pPr algn="just">
                  <a:lnSpc>
                    <a:spcPct val="250000"/>
                  </a:lnSpc>
                </a:pPr>
                <a:r>
                  <a:rPr lang="en-GB" sz="2800" dirty="0">
                    <a:solidFill>
                      <a:srgbClr val="000000"/>
                    </a:solidFill>
                    <a:latin typeface="Times New Roman" panose="02020603050405020304" pitchFamily="18" charset="0"/>
                    <a:cs typeface="Times New Roman" panose="02020603050405020304" pitchFamily="18" charset="0"/>
                  </a:rPr>
                  <a:t>We can calculate the number of red cells as shown below: </a:t>
                </a:r>
              </a:p>
              <a:p>
                <a:pPr lvl="1" algn="just">
                  <a:lnSpc>
                    <a:spcPct val="250000"/>
                  </a:lnSpc>
                </a:pPr>
                <a:r>
                  <a:rPr lang="en-GB" sz="2400" i="0" dirty="0">
                    <a:solidFill>
                      <a:srgbClr val="000000"/>
                    </a:solidFill>
                    <a:latin typeface="Times New Roman" panose="02020603050405020304" pitchFamily="18" charset="0"/>
                    <a:cs typeface="Times New Roman" panose="02020603050405020304" pitchFamily="18" charset="0"/>
                  </a:rPr>
                  <a:t>The volume of calculated area= 1/50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i="0">
                            <a:solidFill>
                              <a:prstClr val="black"/>
                            </a:solidFill>
                            <a:latin typeface="Cambria Math" panose="02040503050406030204" pitchFamily="18" charset="0"/>
                          </a:rPr>
                          <m:t>mm</m:t>
                        </m:r>
                      </m:e>
                      <m:sup>
                        <m:r>
                          <a:rPr lang="en-GB" sz="2400" i="0">
                            <a:solidFill>
                              <a:prstClr val="black"/>
                            </a:solidFill>
                            <a:latin typeface="Cambria Math" panose="02040503050406030204" pitchFamily="18" charset="0"/>
                          </a:rPr>
                          <m:t>3</m:t>
                        </m:r>
                      </m:sup>
                    </m:sSup>
                  </m:oMath>
                </a14:m>
                <a:endParaRPr lang="en-GB" sz="2400" i="0" dirty="0">
                  <a:solidFill>
                    <a:srgbClr val="000000"/>
                  </a:solidFill>
                  <a:latin typeface="Times New Roman" panose="02020603050405020304" pitchFamily="18" charset="0"/>
                  <a:cs typeface="Times New Roman" panose="02020603050405020304" pitchFamily="18" charset="0"/>
                </a:endParaRPr>
              </a:p>
              <a:p>
                <a:pPr lvl="1" algn="just">
                  <a:lnSpc>
                    <a:spcPct val="250000"/>
                  </a:lnSpc>
                </a:pPr>
                <a:r>
                  <a:rPr lang="en-GB" sz="2400" i="0" dirty="0">
                    <a:solidFill>
                      <a:srgbClr val="000000"/>
                    </a:solidFill>
                    <a:latin typeface="Times New Roman" panose="02020603050405020304" pitchFamily="18" charset="0"/>
                    <a:cs typeface="Times New Roman" panose="02020603050405020304" pitchFamily="18" charset="0"/>
                  </a:rPr>
                  <a:t>The dilution factor = 1/200 </a:t>
                </a:r>
              </a:p>
              <a:p>
                <a:pPr lvl="1" algn="just">
                  <a:lnSpc>
                    <a:spcPct val="250000"/>
                  </a:lnSpc>
                </a:pPr>
                <a:r>
                  <a:rPr lang="en-GB" sz="2400" i="0" dirty="0">
                    <a:solidFill>
                      <a:srgbClr val="000000"/>
                    </a:solidFill>
                    <a:latin typeface="Times New Roman" panose="02020603050405020304" pitchFamily="18" charset="0"/>
                    <a:cs typeface="Times New Roman" panose="02020603050405020304" pitchFamily="18" charset="0"/>
                  </a:rPr>
                  <a:t>The diluted volume =1/50 * 1/200 = 1/10000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i="0">
                            <a:solidFill>
                              <a:prstClr val="black"/>
                            </a:solidFill>
                            <a:latin typeface="Cambria Math" panose="02040503050406030204" pitchFamily="18" charset="0"/>
                          </a:rPr>
                          <m:t>mm</m:t>
                        </m:r>
                      </m:e>
                      <m:sup>
                        <m:r>
                          <a:rPr lang="en-GB" sz="2400" i="0">
                            <a:solidFill>
                              <a:prstClr val="black"/>
                            </a:solidFill>
                            <a:latin typeface="Cambria Math" panose="02040503050406030204" pitchFamily="18" charset="0"/>
                          </a:rPr>
                          <m:t>3</m:t>
                        </m:r>
                      </m:sup>
                    </m:sSup>
                  </m:oMath>
                </a14:m>
                <a:endParaRPr lang="en-GB" sz="2400" i="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2286000"/>
                <a:ext cx="9601200" cy="4469642"/>
              </a:xfrm>
              <a:blipFill rotWithShape="0">
                <a:blip r:embed="rId3"/>
                <a:stretch>
                  <a:fillRect l="-1143"/>
                </a:stretch>
              </a:blipFill>
            </p:spPr>
            <p:txBody>
              <a:bodyPr/>
              <a:lstStyle/>
              <a:p>
                <a:r>
                  <a:rPr lang="en-GB">
                    <a:noFill/>
                  </a:rPr>
                  <a:t> </a:t>
                </a:r>
              </a:p>
            </p:txBody>
          </p:sp>
        </mc:Fallback>
      </mc:AlternateContent>
    </p:spTree>
    <p:extLst>
      <p:ext uri="{BB962C8B-B14F-4D97-AF65-F5344CB8AC3E}">
        <p14:creationId xmlns:p14="http://schemas.microsoft.com/office/powerpoint/2010/main" val="210794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Observations and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2286000"/>
                <a:ext cx="9601200" cy="4469642"/>
              </a:xfrm>
            </p:spPr>
            <p:txBody>
              <a:bodyPr>
                <a:normAutofit/>
              </a:bodyPr>
              <a:lstStyle/>
              <a:p>
                <a:pPr lvl="1" algn="just">
                  <a:lnSpc>
                    <a:spcPct val="210000"/>
                  </a:lnSpc>
                </a:pPr>
                <a:r>
                  <a:rPr lang="en-GB" sz="3200" i="0" dirty="0">
                    <a:solidFill>
                      <a:srgbClr val="000000"/>
                    </a:solidFill>
                    <a:latin typeface="Times New Roman" panose="02020603050405020304" pitchFamily="18" charset="0"/>
                    <a:cs typeface="Times New Roman" panose="02020603050405020304" pitchFamily="18" charset="0"/>
                  </a:rPr>
                  <a:t>If cell counted = N</a:t>
                </a:r>
              </a:p>
              <a:p>
                <a:pPr lvl="1" algn="just">
                  <a:lnSpc>
                    <a:spcPct val="210000"/>
                  </a:lnSpc>
                </a:pPr>
                <a:r>
                  <a:rPr lang="en-GB" sz="3200" i="0" dirty="0">
                    <a:solidFill>
                      <a:srgbClr val="000000"/>
                    </a:solidFill>
                    <a:latin typeface="Times New Roman" panose="02020603050405020304" pitchFamily="18" charset="0"/>
                    <a:cs typeface="Times New Roman" panose="02020603050405020304" pitchFamily="18" charset="0"/>
                  </a:rPr>
                  <a:t>RBC count = </a:t>
                </a:r>
                <a14:m>
                  <m:oMath xmlns:m="http://schemas.openxmlformats.org/officeDocument/2006/math">
                    <m:f>
                      <m:fPr>
                        <m:ctrlPr>
                          <a:rPr lang="en-GB" sz="3200" i="1" smtClean="0">
                            <a:solidFill>
                              <a:srgbClr val="000000"/>
                            </a:solidFill>
                            <a:latin typeface="Cambria Math" panose="02040503050406030204" pitchFamily="18" charset="0"/>
                            <a:cs typeface="Times New Roman" panose="02020603050405020304" pitchFamily="18" charset="0"/>
                          </a:rPr>
                        </m:ctrlPr>
                      </m:fPr>
                      <m:num>
                        <m:r>
                          <a:rPr lang="en-GB" sz="3200" b="0" i="1" smtClean="0">
                            <a:solidFill>
                              <a:srgbClr val="000000"/>
                            </a:solidFill>
                            <a:latin typeface="Cambria Math" panose="02040503050406030204" pitchFamily="18" charset="0"/>
                            <a:cs typeface="Times New Roman" panose="02020603050405020304" pitchFamily="18" charset="0"/>
                          </a:rPr>
                          <m:t>          </m:t>
                        </m:r>
                        <m:r>
                          <m:rPr>
                            <m:sty m:val="p"/>
                          </m:rPr>
                          <a:rPr lang="en-GB" sz="3200" b="0" i="0" smtClean="0">
                            <a:solidFill>
                              <a:srgbClr val="000000"/>
                            </a:solidFill>
                            <a:latin typeface="Cambria Math" panose="02040503050406030204" pitchFamily="18" charset="0"/>
                            <a:cs typeface="Times New Roman" panose="02020603050405020304" pitchFamily="18" charset="0"/>
                          </a:rPr>
                          <m:t>N</m:t>
                        </m:r>
                        <m:r>
                          <a:rPr lang="en-GB" sz="3200" b="0" i="1" smtClean="0">
                            <a:solidFill>
                              <a:srgbClr val="000000"/>
                            </a:solidFill>
                            <a:latin typeface="Cambria Math" panose="02040503050406030204" pitchFamily="18" charset="0"/>
                            <a:cs typeface="Times New Roman" panose="02020603050405020304" pitchFamily="18" charset="0"/>
                          </a:rPr>
                          <m:t>∗1         </m:t>
                        </m:r>
                      </m:num>
                      <m:den>
                        <m:f>
                          <m:fPr>
                            <m:ctrlPr>
                              <a:rPr lang="en-GB" sz="3200" i="1" smtClean="0">
                                <a:solidFill>
                                  <a:srgbClr val="000000"/>
                                </a:solidFill>
                                <a:latin typeface="Cambria Math" panose="02040503050406030204" pitchFamily="18" charset="0"/>
                                <a:cs typeface="Times New Roman" panose="02020603050405020304" pitchFamily="18" charset="0"/>
                              </a:rPr>
                            </m:ctrlPr>
                          </m:fPr>
                          <m:num>
                            <m:r>
                              <a:rPr lang="en-GB" sz="3200" b="0" i="1" smtClean="0">
                                <a:solidFill>
                                  <a:srgbClr val="000000"/>
                                </a:solidFill>
                                <a:latin typeface="Cambria Math" panose="02040503050406030204" pitchFamily="18" charset="0"/>
                                <a:cs typeface="Times New Roman" panose="02020603050405020304" pitchFamily="18" charset="0"/>
                              </a:rPr>
                              <m:t>1</m:t>
                            </m:r>
                          </m:num>
                          <m:den>
                            <m:r>
                              <a:rPr lang="en-GB" sz="3200" b="0" i="1" smtClean="0">
                                <a:solidFill>
                                  <a:srgbClr val="000000"/>
                                </a:solidFill>
                                <a:latin typeface="Cambria Math" panose="02040503050406030204" pitchFamily="18" charset="0"/>
                                <a:cs typeface="Times New Roman" panose="02020603050405020304" pitchFamily="18" charset="0"/>
                              </a:rPr>
                              <m:t>    10000    </m:t>
                            </m:r>
                          </m:den>
                        </m:f>
                      </m:den>
                    </m:f>
                  </m:oMath>
                </a14:m>
                <a:r>
                  <a:rPr lang="en-GB" sz="3200" i="0" dirty="0">
                    <a:solidFill>
                      <a:srgbClr val="000000"/>
                    </a:solidFill>
                    <a:latin typeface="Times New Roman" panose="02020603050405020304" pitchFamily="18" charset="0"/>
                    <a:cs typeface="Times New Roman" panose="02020603050405020304" pitchFamily="18" charset="0"/>
                  </a:rPr>
                  <a:t>  </a:t>
                </a:r>
              </a:p>
              <a:p>
                <a:pPr lvl="1" algn="just">
                  <a:lnSpc>
                    <a:spcPct val="210000"/>
                  </a:lnSpc>
                </a:pPr>
                <a:r>
                  <a:rPr lang="en-GB" sz="3200" i="0" dirty="0">
                    <a:solidFill>
                      <a:srgbClr val="000000"/>
                    </a:solidFill>
                    <a:latin typeface="Times New Roman" panose="02020603050405020304" pitchFamily="18" charset="0"/>
                    <a:cs typeface="Times New Roman" panose="02020603050405020304" pitchFamily="18" charset="0"/>
                  </a:rPr>
                  <a:t>RBC count (</a:t>
                </a:r>
                <a14:m>
                  <m:oMath xmlns:m="http://schemas.openxmlformats.org/officeDocument/2006/math">
                    <m:sSup>
                      <m:sSupPr>
                        <m:ctrlPr>
                          <a:rPr lang="en-GB" sz="3200" i="1">
                            <a:solidFill>
                              <a:prstClr val="black"/>
                            </a:solidFill>
                            <a:latin typeface="Cambria Math" panose="02040503050406030204" pitchFamily="18" charset="0"/>
                          </a:rPr>
                        </m:ctrlPr>
                      </m:sSupPr>
                      <m:e>
                        <m:r>
                          <m:rPr>
                            <m:sty m:val="p"/>
                          </m:rPr>
                          <a:rPr lang="en-GB" sz="3200" b="0" i="0" smtClean="0">
                            <a:solidFill>
                              <a:prstClr val="black"/>
                            </a:solidFill>
                            <a:latin typeface="Cambria Math" panose="02040503050406030204" pitchFamily="18" charset="0"/>
                          </a:rPr>
                          <m:t>million</m:t>
                        </m:r>
                        <m:r>
                          <a:rPr lang="en-GB" sz="3200" b="0" i="0" smtClean="0">
                            <a:solidFill>
                              <a:prstClr val="black"/>
                            </a:solidFill>
                            <a:latin typeface="Cambria Math" panose="02040503050406030204" pitchFamily="18" charset="0"/>
                          </a:rPr>
                          <m:t>/</m:t>
                        </m:r>
                        <m:r>
                          <m:rPr>
                            <m:sty m:val="p"/>
                          </m:rPr>
                          <a:rPr lang="en-GB" sz="3200" i="0">
                            <a:solidFill>
                              <a:prstClr val="black"/>
                            </a:solidFill>
                            <a:latin typeface="Cambria Math" panose="02040503050406030204" pitchFamily="18" charset="0"/>
                          </a:rPr>
                          <m:t>mm</m:t>
                        </m:r>
                      </m:e>
                      <m:sup>
                        <m:r>
                          <a:rPr lang="en-GB" sz="3200" i="0">
                            <a:solidFill>
                              <a:prstClr val="black"/>
                            </a:solidFill>
                            <a:latin typeface="Cambria Math" panose="02040503050406030204" pitchFamily="18" charset="0"/>
                          </a:rPr>
                          <m:t>3</m:t>
                        </m:r>
                      </m:sup>
                    </m:sSup>
                  </m:oMath>
                </a14:m>
                <a:r>
                  <a:rPr lang="en-GB" sz="3200" i="0" dirty="0">
                    <a:solidFill>
                      <a:srgbClr val="000000"/>
                    </a:solidFill>
                    <a:latin typeface="Times New Roman" panose="02020603050405020304" pitchFamily="18" charset="0"/>
                    <a:cs typeface="Times New Roman" panose="02020603050405020304" pitchFamily="18" charset="0"/>
                  </a:rPr>
                  <a:t>) = N * 10000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2286000"/>
                <a:ext cx="9601200" cy="4469642"/>
              </a:xfr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42352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Observations and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2286000"/>
                <a:ext cx="9601200" cy="4469642"/>
              </a:xfrm>
            </p:spPr>
            <p:txBody>
              <a:bodyPr>
                <a:normAutofit/>
              </a:bodyPr>
              <a:lstStyle/>
              <a:p>
                <a:pPr algn="just">
                  <a:lnSpc>
                    <a:spcPct val="250000"/>
                  </a:lnSpc>
                </a:pPr>
                <a:r>
                  <a:rPr lang="en-GB" sz="2400" dirty="0">
                    <a:solidFill>
                      <a:srgbClr val="000000"/>
                    </a:solidFill>
                    <a:latin typeface="Times New Roman" panose="02020603050405020304" pitchFamily="18" charset="0"/>
                    <a:cs typeface="Times New Roman" panose="02020603050405020304" pitchFamily="18" charset="0"/>
                  </a:rPr>
                  <a:t>Express your result as .....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a:solidFill>
                              <a:prstClr val="black"/>
                            </a:solidFill>
                            <a:latin typeface="Cambria Math" panose="02040503050406030204" pitchFamily="18" charset="0"/>
                          </a:rPr>
                          <m:t>million</m:t>
                        </m:r>
                        <m:r>
                          <a:rPr lang="en-GB" sz="2400">
                            <a:solidFill>
                              <a:prstClr val="black"/>
                            </a:solidFill>
                            <a:latin typeface="Cambria Math" panose="02040503050406030204" pitchFamily="18" charset="0"/>
                          </a:rPr>
                          <m:t>/</m:t>
                        </m:r>
                        <m:r>
                          <m:rPr>
                            <m:sty m:val="p"/>
                          </m:rPr>
                          <a:rPr lang="en-GB" sz="2400">
                            <a:solidFill>
                              <a:prstClr val="black"/>
                            </a:solidFill>
                            <a:latin typeface="Cambria Math" panose="02040503050406030204" pitchFamily="18" charset="0"/>
                          </a:rPr>
                          <m:t>mm</m:t>
                        </m:r>
                      </m:e>
                      <m:sup>
                        <m:r>
                          <a:rPr lang="en-GB" sz="2400">
                            <a:solidFill>
                              <a:prstClr val="black"/>
                            </a:solidFill>
                            <a:latin typeface="Cambria Math" panose="02040503050406030204" pitchFamily="18" charset="0"/>
                          </a:rPr>
                          <m:t>3</m:t>
                        </m:r>
                      </m:sup>
                    </m:sSup>
                  </m:oMath>
                </a14:m>
                <a:r>
                  <a:rPr lang="en-GB" sz="2400" dirty="0">
                    <a:solidFill>
                      <a:srgbClr val="000000"/>
                    </a:solidFill>
                    <a:latin typeface="Times New Roman" panose="02020603050405020304" pitchFamily="18" charset="0"/>
                    <a:cs typeface="Times New Roman" panose="02020603050405020304" pitchFamily="18" charset="0"/>
                  </a:rPr>
                  <a:t>. </a:t>
                </a:r>
              </a:p>
              <a:p>
                <a:pPr algn="just">
                  <a:lnSpc>
                    <a:spcPct val="250000"/>
                  </a:lnSpc>
                </a:pPr>
                <a:r>
                  <a:rPr lang="en-GB" sz="2400" dirty="0">
                    <a:solidFill>
                      <a:srgbClr val="000000"/>
                    </a:solidFill>
                    <a:latin typeface="Times New Roman" panose="02020603050405020304" pitchFamily="18" charset="0"/>
                    <a:cs typeface="Times New Roman" panose="02020603050405020304" pitchFamily="18" charset="0"/>
                  </a:rPr>
                  <a:t>The average cell counts and their ranges are: </a:t>
                </a:r>
              </a:p>
              <a:p>
                <a:pPr lvl="1" algn="just">
                  <a:lnSpc>
                    <a:spcPct val="250000"/>
                  </a:lnSpc>
                </a:pPr>
                <a:r>
                  <a:rPr lang="en-GB" sz="2400" i="0" dirty="0">
                    <a:solidFill>
                      <a:srgbClr val="000000"/>
                    </a:solidFill>
                    <a:latin typeface="Times New Roman" panose="02020603050405020304" pitchFamily="18" charset="0"/>
                    <a:cs typeface="Times New Roman" panose="02020603050405020304" pitchFamily="18" charset="0"/>
                  </a:rPr>
                  <a:t>Males = (4.75 – 6.0)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i="0">
                            <a:solidFill>
                              <a:prstClr val="black"/>
                            </a:solidFill>
                            <a:latin typeface="Cambria Math" panose="02040503050406030204" pitchFamily="18" charset="0"/>
                          </a:rPr>
                          <m:t>million</m:t>
                        </m:r>
                        <m:r>
                          <a:rPr lang="en-GB" sz="2400" i="0">
                            <a:solidFill>
                              <a:prstClr val="black"/>
                            </a:solidFill>
                            <a:latin typeface="Cambria Math" panose="02040503050406030204" pitchFamily="18" charset="0"/>
                          </a:rPr>
                          <m:t>/</m:t>
                        </m:r>
                        <m:r>
                          <m:rPr>
                            <m:sty m:val="p"/>
                          </m:rPr>
                          <a:rPr lang="en-GB" sz="2400" i="0">
                            <a:solidFill>
                              <a:prstClr val="black"/>
                            </a:solidFill>
                            <a:latin typeface="Cambria Math" panose="02040503050406030204" pitchFamily="18" charset="0"/>
                          </a:rPr>
                          <m:t>mm</m:t>
                        </m:r>
                      </m:e>
                      <m:sup>
                        <m:r>
                          <a:rPr lang="en-GB" sz="2400" i="0">
                            <a:solidFill>
                              <a:prstClr val="black"/>
                            </a:solidFill>
                            <a:latin typeface="Cambria Math" panose="02040503050406030204" pitchFamily="18" charset="0"/>
                          </a:rPr>
                          <m:t>3</m:t>
                        </m:r>
                      </m:sup>
                    </m:sSup>
                  </m:oMath>
                </a14:m>
                <a:r>
                  <a:rPr lang="en-GB" sz="2400" i="0" dirty="0">
                    <a:solidFill>
                      <a:srgbClr val="000000"/>
                    </a:solidFill>
                    <a:latin typeface="Times New Roman" panose="02020603050405020304" pitchFamily="18" charset="0"/>
                    <a:cs typeface="Times New Roman" panose="02020603050405020304" pitchFamily="18" charset="0"/>
                  </a:rPr>
                  <a:t>, (5.0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i="0">
                            <a:solidFill>
                              <a:prstClr val="black"/>
                            </a:solidFill>
                            <a:latin typeface="Cambria Math" panose="02040503050406030204" pitchFamily="18" charset="0"/>
                          </a:rPr>
                          <m:t>million</m:t>
                        </m:r>
                        <m:r>
                          <a:rPr lang="en-GB" sz="2400" i="0">
                            <a:solidFill>
                              <a:prstClr val="black"/>
                            </a:solidFill>
                            <a:latin typeface="Cambria Math" panose="02040503050406030204" pitchFamily="18" charset="0"/>
                          </a:rPr>
                          <m:t>/</m:t>
                        </m:r>
                        <m:r>
                          <m:rPr>
                            <m:sty m:val="p"/>
                          </m:rPr>
                          <a:rPr lang="en-GB" sz="2400" i="0">
                            <a:solidFill>
                              <a:prstClr val="black"/>
                            </a:solidFill>
                            <a:latin typeface="Cambria Math" panose="02040503050406030204" pitchFamily="18" charset="0"/>
                          </a:rPr>
                          <m:t>mm</m:t>
                        </m:r>
                      </m:e>
                      <m:sup>
                        <m:r>
                          <a:rPr lang="en-GB" sz="2400" i="0">
                            <a:solidFill>
                              <a:prstClr val="black"/>
                            </a:solidFill>
                            <a:latin typeface="Cambria Math" panose="02040503050406030204" pitchFamily="18" charset="0"/>
                          </a:rPr>
                          <m:t>3</m:t>
                        </m:r>
                      </m:sup>
                    </m:sSup>
                  </m:oMath>
                </a14:m>
                <a:r>
                  <a:rPr lang="en-GB" sz="2400" i="0" dirty="0">
                    <a:solidFill>
                      <a:srgbClr val="000000"/>
                    </a:solidFill>
                    <a:latin typeface="Times New Roman" panose="02020603050405020304" pitchFamily="18" charset="0"/>
                    <a:cs typeface="Times New Roman" panose="02020603050405020304" pitchFamily="18" charset="0"/>
                  </a:rPr>
                  <a:t>)</a:t>
                </a:r>
              </a:p>
              <a:p>
                <a:pPr lvl="1" algn="just">
                  <a:lnSpc>
                    <a:spcPct val="250000"/>
                  </a:lnSpc>
                </a:pPr>
                <a:r>
                  <a:rPr lang="en-GB" sz="2400" i="0" dirty="0">
                    <a:solidFill>
                      <a:srgbClr val="000000"/>
                    </a:solidFill>
                    <a:latin typeface="Times New Roman" panose="02020603050405020304" pitchFamily="18" charset="0"/>
                    <a:cs typeface="Times New Roman" panose="02020603050405020304" pitchFamily="18" charset="0"/>
                  </a:rPr>
                  <a:t>Females = (4.0 – 5.5)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i="0">
                            <a:solidFill>
                              <a:prstClr val="black"/>
                            </a:solidFill>
                            <a:latin typeface="Cambria Math" panose="02040503050406030204" pitchFamily="18" charset="0"/>
                          </a:rPr>
                          <m:t>million</m:t>
                        </m:r>
                        <m:r>
                          <a:rPr lang="en-GB" sz="2400" i="0">
                            <a:solidFill>
                              <a:prstClr val="black"/>
                            </a:solidFill>
                            <a:latin typeface="Cambria Math" panose="02040503050406030204" pitchFamily="18" charset="0"/>
                          </a:rPr>
                          <m:t>/</m:t>
                        </m:r>
                        <m:r>
                          <m:rPr>
                            <m:sty m:val="p"/>
                          </m:rPr>
                          <a:rPr lang="en-GB" sz="2400" i="0">
                            <a:solidFill>
                              <a:prstClr val="black"/>
                            </a:solidFill>
                            <a:latin typeface="Cambria Math" panose="02040503050406030204" pitchFamily="18" charset="0"/>
                          </a:rPr>
                          <m:t>mm</m:t>
                        </m:r>
                      </m:e>
                      <m:sup>
                        <m:r>
                          <a:rPr lang="en-GB" sz="2400" i="0">
                            <a:solidFill>
                              <a:prstClr val="black"/>
                            </a:solidFill>
                            <a:latin typeface="Cambria Math" panose="02040503050406030204" pitchFamily="18" charset="0"/>
                          </a:rPr>
                          <m:t>3</m:t>
                        </m:r>
                      </m:sup>
                    </m:sSup>
                  </m:oMath>
                </a14:m>
                <a:r>
                  <a:rPr lang="en-GB" sz="2400" i="0" dirty="0">
                    <a:solidFill>
                      <a:srgbClr val="000000"/>
                    </a:solidFill>
                    <a:latin typeface="Times New Roman" panose="02020603050405020304" pitchFamily="18" charset="0"/>
                    <a:cs typeface="Times New Roman" panose="02020603050405020304" pitchFamily="18" charset="0"/>
                  </a:rPr>
                  <a:t>, (4.5 </a:t>
                </a:r>
                <a14:m>
                  <m:oMath xmlns:m="http://schemas.openxmlformats.org/officeDocument/2006/math">
                    <m:sSup>
                      <m:sSupPr>
                        <m:ctrlPr>
                          <a:rPr lang="en-GB" sz="2400" i="1">
                            <a:solidFill>
                              <a:prstClr val="black"/>
                            </a:solidFill>
                            <a:latin typeface="Cambria Math" panose="02040503050406030204" pitchFamily="18" charset="0"/>
                          </a:rPr>
                        </m:ctrlPr>
                      </m:sSupPr>
                      <m:e>
                        <m:r>
                          <m:rPr>
                            <m:sty m:val="p"/>
                          </m:rPr>
                          <a:rPr lang="en-GB" sz="2400" i="0">
                            <a:solidFill>
                              <a:prstClr val="black"/>
                            </a:solidFill>
                            <a:latin typeface="Cambria Math" panose="02040503050406030204" pitchFamily="18" charset="0"/>
                          </a:rPr>
                          <m:t>million</m:t>
                        </m:r>
                        <m:r>
                          <a:rPr lang="en-GB" sz="2400" i="0">
                            <a:solidFill>
                              <a:prstClr val="black"/>
                            </a:solidFill>
                            <a:latin typeface="Cambria Math" panose="02040503050406030204" pitchFamily="18" charset="0"/>
                          </a:rPr>
                          <m:t>/</m:t>
                        </m:r>
                        <m:r>
                          <m:rPr>
                            <m:sty m:val="p"/>
                          </m:rPr>
                          <a:rPr lang="en-GB" sz="2400" i="0">
                            <a:solidFill>
                              <a:prstClr val="black"/>
                            </a:solidFill>
                            <a:latin typeface="Cambria Math" panose="02040503050406030204" pitchFamily="18" charset="0"/>
                          </a:rPr>
                          <m:t>mm</m:t>
                        </m:r>
                      </m:e>
                      <m:sup>
                        <m:r>
                          <a:rPr lang="en-GB" sz="2400" i="0">
                            <a:solidFill>
                              <a:prstClr val="black"/>
                            </a:solidFill>
                            <a:latin typeface="Cambria Math" panose="02040503050406030204" pitchFamily="18" charset="0"/>
                          </a:rPr>
                          <m:t>3</m:t>
                        </m:r>
                      </m:sup>
                    </m:sSup>
                  </m:oMath>
                </a14:m>
                <a:r>
                  <a:rPr lang="en-GB" sz="2400" i="0" dirty="0">
                    <a:solidFill>
                      <a:srgbClr val="000000"/>
                    </a:solidFill>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2286000"/>
                <a:ext cx="9601200" cy="4469642"/>
              </a:xfrm>
              <a:blipFill rotWithShape="0">
                <a:blip r:embed="rId2"/>
                <a:stretch>
                  <a:fillRect l="-889"/>
                </a:stretch>
              </a:blipFill>
            </p:spPr>
            <p:txBody>
              <a:bodyPr/>
              <a:lstStyle/>
              <a:p>
                <a:r>
                  <a:rPr lang="en-GB">
                    <a:noFill/>
                  </a:rPr>
                  <a:t> </a:t>
                </a:r>
              </a:p>
            </p:txBody>
          </p:sp>
        </mc:Fallback>
      </mc:AlternateContent>
    </p:spTree>
    <p:extLst>
      <p:ext uri="{BB962C8B-B14F-4D97-AF65-F5344CB8AC3E}">
        <p14:creationId xmlns:p14="http://schemas.microsoft.com/office/powerpoint/2010/main" val="278910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PRECAUTIONS </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Observe all precautions described for filling the pipette with blood and diluent, and charging the chamber. </a:t>
            </a:r>
          </a:p>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Clean the chamber properly. Once cleaned, do not touch the central part. Any oils left from your fingers on the coverslip or the chamber are fatal to cell counting. </a:t>
            </a:r>
          </a:p>
        </p:txBody>
      </p:sp>
    </p:spTree>
    <p:extLst>
      <p:ext uri="{BB962C8B-B14F-4D97-AF65-F5344CB8AC3E}">
        <p14:creationId xmlns:p14="http://schemas.microsoft.com/office/powerpoint/2010/main" val="137933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PRECAUTIONS </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200000"/>
              </a:lnSpc>
              <a:buFont typeface="+mj-lt"/>
              <a:buAutoNum type="arabicPeriod" startAt="3"/>
            </a:pPr>
            <a:r>
              <a:rPr lang="en-GB" sz="2400" dirty="0">
                <a:solidFill>
                  <a:srgbClr val="000000"/>
                </a:solidFill>
                <a:latin typeface="Times New Roman" panose="02020603050405020304" pitchFamily="18" charset="0"/>
                <a:cs typeface="Times New Roman" panose="02020603050405020304" pitchFamily="18" charset="0"/>
              </a:rPr>
              <a:t>If there is over-charging or under-charging, wash, clean, dry, and refill the chamber. </a:t>
            </a:r>
          </a:p>
          <a:p>
            <a:pPr marL="457200" indent="-457200" algn="just">
              <a:lnSpc>
                <a:spcPct val="200000"/>
              </a:lnSpc>
              <a:buFont typeface="+mj-lt"/>
              <a:buAutoNum type="arabicPeriod" startAt="3"/>
            </a:pPr>
            <a:r>
              <a:rPr lang="en-GB" sz="2400" dirty="0">
                <a:solidFill>
                  <a:srgbClr val="000000"/>
                </a:solidFill>
                <a:latin typeface="Times New Roman" panose="02020603050405020304" pitchFamily="18" charset="0"/>
                <a:cs typeface="Times New Roman" panose="02020603050405020304" pitchFamily="18" charset="0"/>
              </a:rPr>
              <a:t>Continuously rack the fine adjustment while counting the cells. </a:t>
            </a:r>
          </a:p>
          <a:p>
            <a:pPr marL="457200" indent="-457200" algn="just">
              <a:lnSpc>
                <a:spcPct val="200000"/>
              </a:lnSpc>
              <a:buFont typeface="+mj-lt"/>
              <a:buAutoNum type="arabicPeriod" startAt="3"/>
            </a:pPr>
            <a:r>
              <a:rPr lang="en-GB" sz="2400" dirty="0">
                <a:solidFill>
                  <a:srgbClr val="000000"/>
                </a:solidFill>
                <a:latin typeface="Times New Roman" panose="02020603050405020304" pitchFamily="18" charset="0"/>
                <a:cs typeface="Times New Roman" panose="02020603050405020304" pitchFamily="18" charset="0"/>
              </a:rPr>
              <a:t>Do not draw diluents directly from the stock bottle as it may contaminate the solution with cells.</a:t>
            </a:r>
          </a:p>
        </p:txBody>
      </p:sp>
    </p:spTree>
    <p:extLst>
      <p:ext uri="{BB962C8B-B14F-4D97-AF65-F5344CB8AC3E}">
        <p14:creationId xmlns:p14="http://schemas.microsoft.com/office/powerpoint/2010/main" val="141787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Normal red cell count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2286000"/>
                <a:ext cx="9601200" cy="4469642"/>
              </a:xfrm>
            </p:spPr>
            <p:txBody>
              <a:bodyPr>
                <a:normAutofit/>
              </a:bodyPr>
              <a:lstStyle/>
              <a:p>
                <a:pPr algn="just">
                  <a:lnSpc>
                    <a:spcPct val="250000"/>
                  </a:lnSpc>
                </a:pPr>
                <a:r>
                  <a:rPr lang="en-GB" sz="2800" dirty="0">
                    <a:solidFill>
                      <a:srgbClr val="000000"/>
                    </a:solidFill>
                    <a:latin typeface="Times New Roman" panose="02020603050405020304" pitchFamily="18" charset="0"/>
                    <a:cs typeface="Times New Roman" panose="02020603050405020304" pitchFamily="18" charset="0"/>
                  </a:rPr>
                  <a:t>The average red cell counts and their ranges are: </a:t>
                </a:r>
              </a:p>
              <a:p>
                <a:pPr lvl="1" algn="just">
                  <a:lnSpc>
                    <a:spcPct val="250000"/>
                  </a:lnSpc>
                </a:pPr>
                <a:r>
                  <a:rPr lang="en-GB" sz="2800" i="0" dirty="0">
                    <a:solidFill>
                      <a:srgbClr val="000000"/>
                    </a:solidFill>
                    <a:latin typeface="Times New Roman" panose="02020603050405020304" pitchFamily="18" charset="0"/>
                    <a:cs typeface="Times New Roman" panose="02020603050405020304" pitchFamily="18" charset="0"/>
                  </a:rPr>
                  <a:t>Males = (4.75 – 6.0) </a:t>
                </a:r>
                <a14:m>
                  <m:oMath xmlns:m="http://schemas.openxmlformats.org/officeDocument/2006/math">
                    <m:sSup>
                      <m:sSupPr>
                        <m:ctrlPr>
                          <a:rPr lang="en-GB" sz="2800" i="1">
                            <a:solidFill>
                              <a:prstClr val="black"/>
                            </a:solidFill>
                            <a:latin typeface="Cambria Math" panose="02040503050406030204" pitchFamily="18" charset="0"/>
                          </a:rPr>
                        </m:ctrlPr>
                      </m:sSupPr>
                      <m:e>
                        <m:r>
                          <m:rPr>
                            <m:sty m:val="p"/>
                          </m:rPr>
                          <a:rPr lang="en-GB" sz="2800" i="0">
                            <a:solidFill>
                              <a:prstClr val="black"/>
                            </a:solidFill>
                            <a:latin typeface="Cambria Math" panose="02040503050406030204" pitchFamily="18" charset="0"/>
                          </a:rPr>
                          <m:t>million</m:t>
                        </m:r>
                        <m:r>
                          <a:rPr lang="en-GB" sz="2800" i="0">
                            <a:solidFill>
                              <a:prstClr val="black"/>
                            </a:solidFill>
                            <a:latin typeface="Cambria Math" panose="02040503050406030204" pitchFamily="18" charset="0"/>
                          </a:rPr>
                          <m:t>/</m:t>
                        </m:r>
                        <m:r>
                          <m:rPr>
                            <m:sty m:val="p"/>
                          </m:rPr>
                          <a:rPr lang="en-GB" sz="2800" i="0">
                            <a:solidFill>
                              <a:prstClr val="black"/>
                            </a:solidFill>
                            <a:latin typeface="Cambria Math" panose="02040503050406030204" pitchFamily="18" charset="0"/>
                          </a:rPr>
                          <m:t>mm</m:t>
                        </m:r>
                      </m:e>
                      <m:sup>
                        <m:r>
                          <a:rPr lang="en-GB" sz="2800" i="0">
                            <a:solidFill>
                              <a:prstClr val="black"/>
                            </a:solidFill>
                            <a:latin typeface="Cambria Math" panose="02040503050406030204" pitchFamily="18" charset="0"/>
                          </a:rPr>
                          <m:t>3</m:t>
                        </m:r>
                      </m:sup>
                    </m:sSup>
                  </m:oMath>
                </a14:m>
                <a:r>
                  <a:rPr lang="en-GB" sz="2800" i="0" dirty="0">
                    <a:solidFill>
                      <a:srgbClr val="000000"/>
                    </a:solidFill>
                    <a:latin typeface="Times New Roman" panose="02020603050405020304" pitchFamily="18" charset="0"/>
                    <a:cs typeface="Times New Roman" panose="02020603050405020304" pitchFamily="18" charset="0"/>
                  </a:rPr>
                  <a:t>, (5.0 </a:t>
                </a:r>
                <a14:m>
                  <m:oMath xmlns:m="http://schemas.openxmlformats.org/officeDocument/2006/math">
                    <m:sSup>
                      <m:sSupPr>
                        <m:ctrlPr>
                          <a:rPr lang="en-GB" sz="2800" i="1">
                            <a:solidFill>
                              <a:prstClr val="black"/>
                            </a:solidFill>
                            <a:latin typeface="Cambria Math" panose="02040503050406030204" pitchFamily="18" charset="0"/>
                          </a:rPr>
                        </m:ctrlPr>
                      </m:sSupPr>
                      <m:e>
                        <m:r>
                          <m:rPr>
                            <m:sty m:val="p"/>
                          </m:rPr>
                          <a:rPr lang="en-GB" sz="2800" i="0">
                            <a:solidFill>
                              <a:prstClr val="black"/>
                            </a:solidFill>
                            <a:latin typeface="Cambria Math" panose="02040503050406030204" pitchFamily="18" charset="0"/>
                          </a:rPr>
                          <m:t>million</m:t>
                        </m:r>
                        <m:r>
                          <a:rPr lang="en-GB" sz="2800" i="0">
                            <a:solidFill>
                              <a:prstClr val="black"/>
                            </a:solidFill>
                            <a:latin typeface="Cambria Math" panose="02040503050406030204" pitchFamily="18" charset="0"/>
                          </a:rPr>
                          <m:t>/</m:t>
                        </m:r>
                        <m:r>
                          <m:rPr>
                            <m:sty m:val="p"/>
                          </m:rPr>
                          <a:rPr lang="en-GB" sz="2800" i="0">
                            <a:solidFill>
                              <a:prstClr val="black"/>
                            </a:solidFill>
                            <a:latin typeface="Cambria Math" panose="02040503050406030204" pitchFamily="18" charset="0"/>
                          </a:rPr>
                          <m:t>mm</m:t>
                        </m:r>
                      </m:e>
                      <m:sup>
                        <m:r>
                          <a:rPr lang="en-GB" sz="2800" i="0">
                            <a:solidFill>
                              <a:prstClr val="black"/>
                            </a:solidFill>
                            <a:latin typeface="Cambria Math" panose="02040503050406030204" pitchFamily="18" charset="0"/>
                          </a:rPr>
                          <m:t>3</m:t>
                        </m:r>
                      </m:sup>
                    </m:sSup>
                  </m:oMath>
                </a14:m>
                <a:r>
                  <a:rPr lang="en-GB" sz="2800" i="0" dirty="0">
                    <a:solidFill>
                      <a:srgbClr val="000000"/>
                    </a:solidFill>
                    <a:latin typeface="Times New Roman" panose="02020603050405020304" pitchFamily="18" charset="0"/>
                    <a:cs typeface="Times New Roman" panose="02020603050405020304" pitchFamily="18" charset="0"/>
                  </a:rPr>
                  <a:t>) </a:t>
                </a:r>
              </a:p>
              <a:p>
                <a:pPr lvl="1" algn="just">
                  <a:lnSpc>
                    <a:spcPct val="250000"/>
                  </a:lnSpc>
                </a:pPr>
                <a:r>
                  <a:rPr lang="en-GB" sz="2800" i="0" dirty="0">
                    <a:solidFill>
                      <a:srgbClr val="000000"/>
                    </a:solidFill>
                    <a:latin typeface="Times New Roman" panose="02020603050405020304" pitchFamily="18" charset="0"/>
                    <a:cs typeface="Times New Roman" panose="02020603050405020304" pitchFamily="18" charset="0"/>
                  </a:rPr>
                  <a:t>Females = (4.0 – 5.5) </a:t>
                </a:r>
                <a14:m>
                  <m:oMath xmlns:m="http://schemas.openxmlformats.org/officeDocument/2006/math">
                    <m:sSup>
                      <m:sSupPr>
                        <m:ctrlPr>
                          <a:rPr lang="en-GB" sz="2800" i="1">
                            <a:solidFill>
                              <a:prstClr val="black"/>
                            </a:solidFill>
                            <a:latin typeface="Cambria Math" panose="02040503050406030204" pitchFamily="18" charset="0"/>
                          </a:rPr>
                        </m:ctrlPr>
                      </m:sSupPr>
                      <m:e>
                        <m:r>
                          <m:rPr>
                            <m:sty m:val="p"/>
                          </m:rPr>
                          <a:rPr lang="en-GB" sz="2800" i="0">
                            <a:solidFill>
                              <a:prstClr val="black"/>
                            </a:solidFill>
                            <a:latin typeface="Cambria Math" panose="02040503050406030204" pitchFamily="18" charset="0"/>
                          </a:rPr>
                          <m:t>million</m:t>
                        </m:r>
                        <m:r>
                          <a:rPr lang="en-GB" sz="2800" i="0">
                            <a:solidFill>
                              <a:prstClr val="black"/>
                            </a:solidFill>
                            <a:latin typeface="Cambria Math" panose="02040503050406030204" pitchFamily="18" charset="0"/>
                          </a:rPr>
                          <m:t>/</m:t>
                        </m:r>
                        <m:r>
                          <m:rPr>
                            <m:sty m:val="p"/>
                          </m:rPr>
                          <a:rPr lang="en-GB" sz="2800" i="0">
                            <a:solidFill>
                              <a:prstClr val="black"/>
                            </a:solidFill>
                            <a:latin typeface="Cambria Math" panose="02040503050406030204" pitchFamily="18" charset="0"/>
                          </a:rPr>
                          <m:t>mm</m:t>
                        </m:r>
                      </m:e>
                      <m:sup>
                        <m:r>
                          <a:rPr lang="en-GB" sz="2800" i="0">
                            <a:solidFill>
                              <a:prstClr val="black"/>
                            </a:solidFill>
                            <a:latin typeface="Cambria Math" panose="02040503050406030204" pitchFamily="18" charset="0"/>
                          </a:rPr>
                          <m:t>3</m:t>
                        </m:r>
                      </m:sup>
                    </m:sSup>
                  </m:oMath>
                </a14:m>
                <a:r>
                  <a:rPr lang="en-GB" sz="2800" i="0" dirty="0">
                    <a:solidFill>
                      <a:srgbClr val="000000"/>
                    </a:solidFill>
                    <a:latin typeface="Times New Roman" panose="02020603050405020304" pitchFamily="18" charset="0"/>
                    <a:cs typeface="Times New Roman" panose="02020603050405020304" pitchFamily="18" charset="0"/>
                  </a:rPr>
                  <a:t>, (4.5 </a:t>
                </a:r>
                <a14:m>
                  <m:oMath xmlns:m="http://schemas.openxmlformats.org/officeDocument/2006/math">
                    <m:sSup>
                      <m:sSupPr>
                        <m:ctrlPr>
                          <a:rPr lang="en-GB" sz="2800" i="1">
                            <a:solidFill>
                              <a:prstClr val="black"/>
                            </a:solidFill>
                            <a:latin typeface="Cambria Math" panose="02040503050406030204" pitchFamily="18" charset="0"/>
                          </a:rPr>
                        </m:ctrlPr>
                      </m:sSupPr>
                      <m:e>
                        <m:r>
                          <m:rPr>
                            <m:sty m:val="p"/>
                          </m:rPr>
                          <a:rPr lang="en-GB" sz="2800" i="0">
                            <a:solidFill>
                              <a:prstClr val="black"/>
                            </a:solidFill>
                            <a:latin typeface="Cambria Math" panose="02040503050406030204" pitchFamily="18" charset="0"/>
                          </a:rPr>
                          <m:t>million</m:t>
                        </m:r>
                        <m:r>
                          <a:rPr lang="en-GB" sz="2800" i="0">
                            <a:solidFill>
                              <a:prstClr val="black"/>
                            </a:solidFill>
                            <a:latin typeface="Cambria Math" panose="02040503050406030204" pitchFamily="18" charset="0"/>
                          </a:rPr>
                          <m:t>/</m:t>
                        </m:r>
                        <m:r>
                          <m:rPr>
                            <m:sty m:val="p"/>
                          </m:rPr>
                          <a:rPr lang="en-GB" sz="2800" i="0">
                            <a:solidFill>
                              <a:prstClr val="black"/>
                            </a:solidFill>
                            <a:latin typeface="Cambria Math" panose="02040503050406030204" pitchFamily="18" charset="0"/>
                          </a:rPr>
                          <m:t>mm</m:t>
                        </m:r>
                      </m:e>
                      <m:sup>
                        <m:r>
                          <a:rPr lang="en-GB" sz="2800" i="0">
                            <a:solidFill>
                              <a:prstClr val="black"/>
                            </a:solidFill>
                            <a:latin typeface="Cambria Math" panose="02040503050406030204" pitchFamily="18" charset="0"/>
                          </a:rPr>
                          <m:t>3</m:t>
                        </m:r>
                      </m:sup>
                    </m:sSup>
                  </m:oMath>
                </a14:m>
                <a:r>
                  <a:rPr lang="en-GB" sz="2800" i="0" dirty="0">
                    <a:solidFill>
                      <a:srgbClr val="000000"/>
                    </a:solidFill>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2286000"/>
                <a:ext cx="9601200" cy="4469642"/>
              </a:xfrm>
              <a:blipFill rotWithShape="0">
                <a:blip r:embed="rId2"/>
                <a:stretch>
                  <a:fillRect l="-1143"/>
                </a:stretch>
              </a:blipFill>
            </p:spPr>
            <p:txBody>
              <a:bodyPr/>
              <a:lstStyle/>
              <a:p>
                <a:r>
                  <a:rPr lang="en-GB">
                    <a:noFill/>
                  </a:rPr>
                  <a:t> </a:t>
                </a:r>
              </a:p>
            </p:txBody>
          </p:sp>
        </mc:Fallback>
      </mc:AlternateContent>
    </p:spTree>
    <p:extLst>
      <p:ext uri="{BB962C8B-B14F-4D97-AF65-F5344CB8AC3E}">
        <p14:creationId xmlns:p14="http://schemas.microsoft.com/office/powerpoint/2010/main" val="173490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Normal red cell count</a:t>
            </a:r>
          </a:p>
        </p:txBody>
      </p:sp>
      <p:sp>
        <p:nvSpPr>
          <p:cNvPr id="3" name="Content Placeholder 2"/>
          <p:cNvSpPr>
            <a:spLocks noGrp="1"/>
          </p:cNvSpPr>
          <p:nvPr>
            <p:ph idx="1"/>
          </p:nvPr>
        </p:nvSpPr>
        <p:spPr>
          <a:xfrm>
            <a:off x="1371600" y="2286000"/>
            <a:ext cx="9601200" cy="4469642"/>
          </a:xfrm>
        </p:spPr>
        <p:txBody>
          <a:bodyPr>
            <a:normAutofit/>
          </a:bodyPr>
          <a:lstStyle/>
          <a:p>
            <a:pPr algn="just">
              <a:lnSpc>
                <a:spcPct val="200000"/>
              </a:lnSpc>
            </a:pPr>
            <a:r>
              <a:rPr lang="en-GB" sz="2800" b="1" dirty="0">
                <a:solidFill>
                  <a:schemeClr val="tx1"/>
                </a:solidFill>
                <a:latin typeface="Times New Roman" panose="02020603050405020304" pitchFamily="18" charset="0"/>
                <a:cs typeface="Times New Roman" panose="02020603050405020304" pitchFamily="18" charset="0"/>
              </a:rPr>
              <a:t>Increased RBC count (</a:t>
            </a:r>
            <a:r>
              <a:rPr lang="en-GB" sz="2800" b="1" dirty="0" err="1">
                <a:solidFill>
                  <a:schemeClr val="tx1"/>
                </a:solidFill>
                <a:latin typeface="Times New Roman" panose="02020603050405020304" pitchFamily="18" charset="0"/>
                <a:cs typeface="Times New Roman" panose="02020603050405020304" pitchFamily="18" charset="0"/>
              </a:rPr>
              <a:t>polycythemia</a:t>
            </a:r>
            <a:r>
              <a:rPr lang="en-GB" sz="2800" b="1" dirty="0">
                <a:solidFill>
                  <a:schemeClr val="tx1"/>
                </a:solidFill>
                <a:latin typeface="Times New Roman" panose="02020603050405020304" pitchFamily="18" charset="0"/>
                <a:cs typeface="Times New Roman" panose="02020603050405020304" pitchFamily="18" charset="0"/>
              </a:rPr>
              <a:t>) is seen in;</a:t>
            </a:r>
          </a:p>
          <a:p>
            <a:pPr marL="1044702" lvl="1" indent="-514350" algn="just">
              <a:lnSpc>
                <a:spcPct val="200000"/>
              </a:lnSpc>
              <a:buFont typeface="+mj-lt"/>
              <a:buAutoNum type="arabicPeriod"/>
            </a:pPr>
            <a:r>
              <a:rPr lang="en-GB" i="0" dirty="0" err="1">
                <a:solidFill>
                  <a:srgbClr val="000000"/>
                </a:solidFill>
                <a:latin typeface="Times New Roman" panose="02020603050405020304" pitchFamily="18" charset="0"/>
                <a:cs typeface="Times New Roman" panose="02020603050405020304" pitchFamily="18" charset="0"/>
              </a:rPr>
              <a:t>Polycythemia</a:t>
            </a:r>
            <a:r>
              <a:rPr lang="en-GB" i="0" dirty="0">
                <a:solidFill>
                  <a:srgbClr val="000000"/>
                </a:solidFill>
                <a:latin typeface="Times New Roman" panose="02020603050405020304" pitchFamily="18" charset="0"/>
                <a:cs typeface="Times New Roman" panose="02020603050405020304" pitchFamily="18" charset="0"/>
              </a:rPr>
              <a:t> </a:t>
            </a:r>
            <a:r>
              <a:rPr lang="en-GB" i="0" dirty="0" err="1">
                <a:solidFill>
                  <a:srgbClr val="000000"/>
                </a:solidFill>
                <a:latin typeface="Times New Roman" panose="02020603050405020304" pitchFamily="18" charset="0"/>
                <a:cs typeface="Times New Roman" panose="02020603050405020304" pitchFamily="18" charset="0"/>
              </a:rPr>
              <a:t>vera</a:t>
            </a:r>
            <a:r>
              <a:rPr lang="en-GB" i="0" dirty="0">
                <a:solidFill>
                  <a:srgbClr val="000000"/>
                </a:solidFill>
                <a:latin typeface="Times New Roman" panose="02020603050405020304" pitchFamily="18" charset="0"/>
                <a:cs typeface="Times New Roman" panose="02020603050405020304" pitchFamily="18" charset="0"/>
              </a:rPr>
              <a:t> (primary </a:t>
            </a:r>
            <a:r>
              <a:rPr lang="en-GB" i="0" dirty="0" err="1">
                <a:solidFill>
                  <a:srgbClr val="000000"/>
                </a:solidFill>
                <a:latin typeface="Times New Roman" panose="02020603050405020304" pitchFamily="18" charset="0"/>
                <a:cs typeface="Times New Roman" panose="02020603050405020304" pitchFamily="18" charset="0"/>
              </a:rPr>
              <a:t>polycythemia</a:t>
            </a:r>
            <a:r>
              <a:rPr lang="en-GB" i="0" dirty="0">
                <a:solidFill>
                  <a:srgbClr val="000000"/>
                </a:solidFill>
                <a:latin typeface="Times New Roman" panose="02020603050405020304" pitchFamily="18" charset="0"/>
                <a:cs typeface="Times New Roman" panose="02020603050405020304" pitchFamily="18" charset="0"/>
              </a:rPr>
              <a:t>)</a:t>
            </a:r>
          </a:p>
          <a:p>
            <a:pPr marL="1044702" lvl="1" indent="-514350" algn="just">
              <a:lnSpc>
                <a:spcPct val="20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Secondary </a:t>
            </a:r>
            <a:r>
              <a:rPr lang="en-GB" i="0" dirty="0" err="1">
                <a:solidFill>
                  <a:srgbClr val="000000"/>
                </a:solidFill>
                <a:latin typeface="Times New Roman" panose="02020603050405020304" pitchFamily="18" charset="0"/>
                <a:cs typeface="Times New Roman" panose="02020603050405020304" pitchFamily="18" charset="0"/>
              </a:rPr>
              <a:t>polycythemia</a:t>
            </a:r>
            <a:endParaRPr lang="en-GB" i="0" dirty="0">
              <a:solidFill>
                <a:srgbClr val="000000"/>
              </a:solidFill>
              <a:latin typeface="Times New Roman" panose="02020603050405020304" pitchFamily="18" charset="0"/>
              <a:cs typeface="Times New Roman" panose="02020603050405020304" pitchFamily="18" charset="0"/>
            </a:endParaRPr>
          </a:p>
          <a:p>
            <a:pPr marL="1044702" lvl="1" indent="-514350" algn="just">
              <a:lnSpc>
                <a:spcPct val="200000"/>
              </a:lnSpc>
              <a:buFont typeface="+mj-lt"/>
              <a:buAutoNum type="arabicPeriod"/>
            </a:pPr>
            <a:r>
              <a:rPr lang="en-GB" i="0" dirty="0" err="1">
                <a:solidFill>
                  <a:srgbClr val="000000"/>
                </a:solidFill>
                <a:latin typeface="Times New Roman" panose="02020603050405020304" pitchFamily="18" charset="0"/>
                <a:cs typeface="Times New Roman" panose="02020603050405020304" pitchFamily="18" charset="0"/>
              </a:rPr>
              <a:t>Polycythemia</a:t>
            </a:r>
            <a:r>
              <a:rPr lang="en-GB" i="0" dirty="0">
                <a:solidFill>
                  <a:srgbClr val="000000"/>
                </a:solidFill>
                <a:latin typeface="Times New Roman" panose="02020603050405020304" pitchFamily="18" charset="0"/>
                <a:cs typeface="Times New Roman" panose="02020603050405020304" pitchFamily="18" charset="0"/>
              </a:rPr>
              <a:t> due to </a:t>
            </a:r>
            <a:r>
              <a:rPr lang="en-GB" i="0" dirty="0" err="1">
                <a:solidFill>
                  <a:srgbClr val="000000"/>
                </a:solidFill>
                <a:latin typeface="Times New Roman" panose="02020603050405020304" pitchFamily="18" charset="0"/>
                <a:cs typeface="Times New Roman" panose="02020603050405020304" pitchFamily="18" charset="0"/>
              </a:rPr>
              <a:t>hemoconcentration</a:t>
            </a:r>
            <a:endParaRPr lang="en-GB" i="0" dirty="0">
              <a:solidFill>
                <a:srgbClr val="000000"/>
              </a:solidFill>
              <a:latin typeface="Times New Roman" panose="02020603050405020304" pitchFamily="18" charset="0"/>
              <a:cs typeface="Times New Roman" panose="02020603050405020304" pitchFamily="18" charset="0"/>
            </a:endParaRPr>
          </a:p>
          <a:p>
            <a:pPr marL="1044702" lvl="1" indent="-514350" algn="just">
              <a:lnSpc>
                <a:spcPct val="20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Physiological </a:t>
            </a:r>
            <a:r>
              <a:rPr lang="en-GB" i="0" dirty="0" err="1">
                <a:solidFill>
                  <a:srgbClr val="000000"/>
                </a:solidFill>
                <a:latin typeface="Times New Roman" panose="02020603050405020304" pitchFamily="18" charset="0"/>
                <a:cs typeface="Times New Roman" panose="02020603050405020304" pitchFamily="18" charset="0"/>
              </a:rPr>
              <a:t>polycythemia</a:t>
            </a:r>
            <a:r>
              <a:rPr lang="en-GB" i="0" dirty="0">
                <a:solidFill>
                  <a:srgbClr val="000000"/>
                </a:solidFill>
                <a:latin typeface="Times New Roman" panose="02020603050405020304" pitchFamily="18" charset="0"/>
                <a:cs typeface="Times New Roman" panose="02020603050405020304" pitchFamily="18" charset="0"/>
              </a:rPr>
              <a:t> </a:t>
            </a:r>
            <a:endParaRPr lang="en-GB" b="1" dirty="0">
              <a:solidFill>
                <a:schemeClr val="tx1"/>
              </a:solidFill>
              <a:latin typeface="Times New Roman" panose="02020603050405020304" pitchFamily="18" charset="0"/>
              <a:cs typeface="Times New Roman" panose="02020603050405020304" pitchFamily="18" charset="0"/>
            </a:endParaRPr>
          </a:p>
          <a:p>
            <a:pPr algn="just">
              <a:lnSpc>
                <a:spcPct val="200000"/>
              </a:lnSpc>
            </a:pPr>
            <a:endParaRPr lang="en-GB" sz="2400" b="1" dirty="0">
              <a:solidFill>
                <a:schemeClr val="tx1"/>
              </a:solidFill>
              <a:latin typeface="Times New Roman" panose="02020603050405020304" pitchFamily="18" charset="0"/>
              <a:cs typeface="Times New Roman" panose="02020603050405020304" pitchFamily="18" charset="0"/>
            </a:endParaRPr>
          </a:p>
          <a:p>
            <a:pPr algn="just">
              <a:lnSpc>
                <a:spcPct val="200000"/>
              </a:lnSpc>
            </a:pPr>
            <a:endParaRPr lang="en-GB" sz="2400" b="1" dirty="0">
              <a:solidFill>
                <a:schemeClr val="tx1"/>
              </a:solidFill>
              <a:latin typeface="Times New Roman" panose="02020603050405020304" pitchFamily="18" charset="0"/>
              <a:cs typeface="Times New Roman" panose="02020603050405020304" pitchFamily="18" charset="0"/>
            </a:endParaRPr>
          </a:p>
          <a:p>
            <a:pPr marL="0" indent="0" algn="just">
              <a:lnSpc>
                <a:spcPct val="200000"/>
              </a:lnSpc>
              <a:buNone/>
            </a:pPr>
            <a:endParaRPr lang="en-GB" sz="2400" b="1" dirty="0">
              <a:solidFill>
                <a:schemeClr val="tx1"/>
              </a:solidFill>
              <a:latin typeface="Times New Roman" panose="02020603050405020304" pitchFamily="18" charset="0"/>
              <a:cs typeface="Times New Roman" panose="02020603050405020304" pitchFamily="18" charset="0"/>
            </a:endParaRPr>
          </a:p>
          <a:p>
            <a:pPr algn="just">
              <a:lnSpc>
                <a:spcPct val="200000"/>
              </a:lnSpc>
            </a:pPr>
            <a:endParaRPr lang="en-GB" sz="2400" i="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0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Normal red cell count</a:t>
            </a:r>
          </a:p>
        </p:txBody>
      </p:sp>
      <p:sp>
        <p:nvSpPr>
          <p:cNvPr id="3" name="Content Placeholder 2"/>
          <p:cNvSpPr>
            <a:spLocks noGrp="1"/>
          </p:cNvSpPr>
          <p:nvPr>
            <p:ph idx="1"/>
          </p:nvPr>
        </p:nvSpPr>
        <p:spPr>
          <a:xfrm>
            <a:off x="1371600" y="2286000"/>
            <a:ext cx="9601200" cy="4572000"/>
          </a:xfrm>
        </p:spPr>
        <p:txBody>
          <a:bodyPr>
            <a:normAutofit/>
          </a:bodyPr>
          <a:lstStyle/>
          <a:p>
            <a:pPr algn="just">
              <a:lnSpc>
                <a:spcPct val="150000"/>
              </a:lnSpc>
            </a:pPr>
            <a:r>
              <a:rPr lang="en-GB" sz="2800" b="1" dirty="0">
                <a:solidFill>
                  <a:schemeClr val="tx1"/>
                </a:solidFill>
                <a:latin typeface="Times New Roman" panose="02020603050405020304" pitchFamily="18" charset="0"/>
                <a:cs typeface="Times New Roman" panose="02020603050405020304" pitchFamily="18" charset="0"/>
              </a:rPr>
              <a:t>Decreased RBC count (</a:t>
            </a:r>
            <a:r>
              <a:rPr lang="en-GB" sz="2800" b="1" dirty="0" err="1">
                <a:solidFill>
                  <a:schemeClr val="tx1"/>
                </a:solidFill>
                <a:latin typeface="Times New Roman" panose="02020603050405020304" pitchFamily="18" charset="0"/>
                <a:cs typeface="Times New Roman" panose="02020603050405020304" pitchFamily="18" charset="0"/>
              </a:rPr>
              <a:t>anemia</a:t>
            </a:r>
            <a:r>
              <a:rPr lang="en-GB" sz="2800" b="1" dirty="0">
                <a:solidFill>
                  <a:schemeClr val="tx1"/>
                </a:solidFill>
                <a:latin typeface="Times New Roman" panose="02020603050405020304" pitchFamily="18" charset="0"/>
                <a:cs typeface="Times New Roman" panose="02020603050405020304" pitchFamily="18" charset="0"/>
              </a:rPr>
              <a:t>) is seen in;</a:t>
            </a:r>
            <a:endParaRPr lang="en-GB" sz="1900" i="0" dirty="0">
              <a:solidFill>
                <a:srgbClr val="000000"/>
              </a:solidFill>
              <a:latin typeface="Times New Roman" panose="02020603050405020304" pitchFamily="18" charset="0"/>
              <a:cs typeface="Times New Roman" panose="02020603050405020304" pitchFamily="18" charset="0"/>
            </a:endParaRPr>
          </a:p>
          <a:p>
            <a:pPr marL="987552" lvl="1" indent="-457200">
              <a:lnSpc>
                <a:spcPct val="15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Medications</a:t>
            </a:r>
          </a:p>
          <a:p>
            <a:pPr marL="987552" lvl="1" indent="-457200">
              <a:lnSpc>
                <a:spcPct val="15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Genetic conditions</a:t>
            </a:r>
          </a:p>
          <a:p>
            <a:pPr marL="987552" lvl="1" indent="-457200">
              <a:lnSpc>
                <a:spcPct val="15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Bleeding</a:t>
            </a:r>
          </a:p>
          <a:p>
            <a:pPr marL="987552" lvl="1" indent="-457200">
              <a:lnSpc>
                <a:spcPct val="15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Medical conditions</a:t>
            </a:r>
          </a:p>
          <a:p>
            <a:pPr marL="987552" lvl="1" indent="-457200">
              <a:lnSpc>
                <a:spcPct val="15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Nutritional deficiencies</a:t>
            </a:r>
          </a:p>
          <a:p>
            <a:pPr marL="987552" lvl="1" indent="-457200">
              <a:lnSpc>
                <a:spcPct val="150000"/>
              </a:lnSpc>
              <a:buFont typeface="+mj-lt"/>
              <a:buAutoNum type="arabicPeriod"/>
            </a:pPr>
            <a:r>
              <a:rPr lang="en-GB" i="0" dirty="0">
                <a:solidFill>
                  <a:srgbClr val="000000"/>
                </a:solidFill>
                <a:latin typeface="Times New Roman" panose="02020603050405020304" pitchFamily="18" charset="0"/>
                <a:cs typeface="Times New Roman" panose="02020603050405020304" pitchFamily="18" charset="0"/>
              </a:rPr>
              <a:t>Physiological conditions </a:t>
            </a:r>
          </a:p>
        </p:txBody>
      </p:sp>
    </p:spTree>
    <p:extLst>
      <p:ext uri="{BB962C8B-B14F-4D97-AF65-F5344CB8AC3E}">
        <p14:creationId xmlns:p14="http://schemas.microsoft.com/office/powerpoint/2010/main" val="214838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a:latin typeface="Times New Roman" panose="02020603050405020304" pitchFamily="18" charset="0"/>
                <a:cs typeface="Times New Roman" panose="02020603050405020304" pitchFamily="18" charset="0"/>
              </a:rPr>
              <a:t>Apparatus &amp; materials</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200000"/>
              </a:lnSpc>
              <a:buFont typeface="+mj-lt"/>
              <a:buAutoNum type="arabicPeriod"/>
            </a:pPr>
            <a:r>
              <a:rPr lang="en-GB" sz="2800" i="0" dirty="0">
                <a:solidFill>
                  <a:srgbClr val="000000"/>
                </a:solidFill>
                <a:latin typeface="Times New Roman" panose="02020603050405020304" pitchFamily="18" charset="0"/>
                <a:cs typeface="Times New Roman" panose="02020603050405020304" pitchFamily="18" charset="0"/>
              </a:rPr>
              <a:t>Microscope	</a:t>
            </a:r>
          </a:p>
          <a:p>
            <a:pPr marL="457200" indent="-457200" algn="just">
              <a:lnSpc>
                <a:spcPct val="2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RBC pipette </a:t>
            </a:r>
          </a:p>
          <a:p>
            <a:pPr marL="457200" indent="-457200" algn="just">
              <a:lnSpc>
                <a:spcPct val="200000"/>
              </a:lnSpc>
              <a:buFont typeface="+mj-lt"/>
              <a:buAutoNum type="arabicPeriod"/>
            </a:pPr>
            <a:r>
              <a:rPr lang="en-GB" sz="2800" i="0" dirty="0">
                <a:solidFill>
                  <a:srgbClr val="000000"/>
                </a:solidFill>
                <a:latin typeface="Times New Roman" panose="02020603050405020304" pitchFamily="18" charset="0"/>
                <a:cs typeface="Times New Roman" panose="02020603050405020304" pitchFamily="18" charset="0"/>
              </a:rPr>
              <a:t>Improved </a:t>
            </a:r>
            <a:r>
              <a:rPr lang="en-GB" sz="2800" i="0" dirty="0" err="1">
                <a:solidFill>
                  <a:srgbClr val="000000"/>
                </a:solidFill>
                <a:latin typeface="Times New Roman" panose="02020603050405020304" pitchFamily="18" charset="0"/>
                <a:cs typeface="Times New Roman" panose="02020603050405020304" pitchFamily="18" charset="0"/>
              </a:rPr>
              <a:t>Neubauer</a:t>
            </a:r>
            <a:r>
              <a:rPr lang="en-GB" sz="2800" i="0" dirty="0">
                <a:solidFill>
                  <a:srgbClr val="000000"/>
                </a:solidFill>
                <a:latin typeface="Times New Roman" panose="02020603050405020304" pitchFamily="18" charset="0"/>
                <a:cs typeface="Times New Roman" panose="02020603050405020304" pitchFamily="18" charset="0"/>
              </a:rPr>
              <a:t> chamber with coverslip</a:t>
            </a:r>
          </a:p>
          <a:p>
            <a:pPr marL="457200" indent="-457200" algn="just">
              <a:lnSpc>
                <a:spcPct val="2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Disposable blood lancet, sterile cotton, &amp; 70% alcohol</a:t>
            </a:r>
            <a:endParaRPr lang="en-GB" sz="2800" i="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58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Apparatus &amp; materials</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150000"/>
              </a:lnSpc>
              <a:buFont typeface="+mj-lt"/>
              <a:buAutoNum type="arabicPeriod" startAt="5"/>
            </a:pPr>
            <a:r>
              <a:rPr lang="en-GB" sz="2800" dirty="0" err="1">
                <a:solidFill>
                  <a:srgbClr val="000000"/>
                </a:solidFill>
                <a:latin typeface="Times New Roman" panose="02020603050405020304" pitchFamily="18" charset="0"/>
                <a:cs typeface="Times New Roman" panose="02020603050405020304" pitchFamily="18" charset="0"/>
              </a:rPr>
              <a:t>Hayem’s</a:t>
            </a:r>
            <a:r>
              <a:rPr lang="en-GB" sz="2800" dirty="0">
                <a:solidFill>
                  <a:srgbClr val="000000"/>
                </a:solidFill>
                <a:latin typeface="Times New Roman" panose="02020603050405020304" pitchFamily="18" charset="0"/>
                <a:cs typeface="Times New Roman" panose="02020603050405020304" pitchFamily="18" charset="0"/>
              </a:rPr>
              <a:t>	fluid	(RBC diluting fluid);</a:t>
            </a:r>
          </a:p>
          <a:p>
            <a:pPr lvl="1" algn="just">
              <a:lnSpc>
                <a:spcPct val="150000"/>
              </a:lnSpc>
            </a:pPr>
            <a:r>
              <a:rPr lang="en-GB" sz="2400" i="0">
                <a:solidFill>
                  <a:srgbClr val="000000"/>
                </a:solidFill>
                <a:latin typeface="Times New Roman" panose="02020603050405020304" pitchFamily="18" charset="0"/>
                <a:cs typeface="Times New Roman" panose="02020603050405020304" pitchFamily="18" charset="0"/>
              </a:rPr>
              <a:t>Th</a:t>
            </a:r>
            <a:r>
              <a:rPr lang="ar-SA" sz="2400" i="0">
                <a:solidFill>
                  <a:srgbClr val="000000"/>
                </a:solidFill>
                <a:latin typeface="Times New Roman" panose="02020603050405020304" pitchFamily="18" charset="0"/>
                <a:cs typeface="Times New Roman" panose="02020603050405020304" pitchFamily="18" charset="0"/>
              </a:rPr>
              <a:t>p</a:t>
            </a:r>
            <a:r>
              <a:rPr lang="en-GB" sz="2400" i="0">
                <a:solidFill>
                  <a:srgbClr val="000000"/>
                </a:solidFill>
                <a:latin typeface="Times New Roman" panose="02020603050405020304" pitchFamily="18" charset="0"/>
                <a:cs typeface="Times New Roman" panose="02020603050405020304" pitchFamily="18" charset="0"/>
              </a:rPr>
              <a:t>e </a:t>
            </a:r>
            <a:r>
              <a:rPr lang="en-GB" sz="2400" i="0" dirty="0">
                <a:solidFill>
                  <a:srgbClr val="000000"/>
                </a:solidFill>
                <a:latin typeface="Times New Roman" panose="02020603050405020304" pitchFamily="18" charset="0"/>
                <a:cs typeface="Times New Roman" panose="02020603050405020304" pitchFamily="18" charset="0"/>
              </a:rPr>
              <a:t>ideal fluid should be isotonic. </a:t>
            </a:r>
          </a:p>
          <a:p>
            <a:pPr lvl="1" algn="just">
              <a:lnSpc>
                <a:spcPct val="150000"/>
              </a:lnSpc>
            </a:pPr>
            <a:r>
              <a:rPr lang="en-GB" sz="2400" i="0" dirty="0">
                <a:solidFill>
                  <a:srgbClr val="000000"/>
                </a:solidFill>
                <a:latin typeface="Times New Roman" panose="02020603050405020304" pitchFamily="18" charset="0"/>
                <a:cs typeface="Times New Roman" panose="02020603050405020304" pitchFamily="18" charset="0"/>
              </a:rPr>
              <a:t>It should preserve the shape of RBCs and also prevent their autolysis so that they could be counted even several hours after diluting the blood if necessary. </a:t>
            </a:r>
          </a:p>
          <a:p>
            <a:pPr lvl="1" algn="just">
              <a:lnSpc>
                <a:spcPct val="150000"/>
              </a:lnSpc>
            </a:pPr>
            <a:r>
              <a:rPr lang="en-GB" sz="2400" i="0" dirty="0">
                <a:solidFill>
                  <a:srgbClr val="000000"/>
                </a:solidFill>
                <a:latin typeface="Times New Roman" panose="02020603050405020304" pitchFamily="18" charset="0"/>
                <a:cs typeface="Times New Roman" panose="02020603050405020304" pitchFamily="18" charset="0"/>
              </a:rPr>
              <a:t>It should prevent agglutination and not get spoiled on keeping. </a:t>
            </a:r>
          </a:p>
        </p:txBody>
      </p:sp>
    </p:spTree>
    <p:extLst>
      <p:ext uri="{BB962C8B-B14F-4D97-AF65-F5344CB8AC3E}">
        <p14:creationId xmlns:p14="http://schemas.microsoft.com/office/powerpoint/2010/main" val="322593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a:latin typeface="Times New Roman" panose="02020603050405020304" pitchFamily="18" charset="0"/>
                <a:cs typeface="Times New Roman" panose="02020603050405020304" pitchFamily="18" charset="0"/>
              </a:rPr>
              <a:t>Apparatus &amp; materials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2286000"/>
                <a:ext cx="9601200" cy="4469642"/>
              </a:xfrm>
            </p:spPr>
            <p:txBody>
              <a:bodyPr>
                <a:normAutofit/>
              </a:bodyPr>
              <a:lstStyle/>
              <a:p>
                <a:pPr algn="just">
                  <a:lnSpc>
                    <a:spcPct val="200000"/>
                  </a:lnSpc>
                </a:pPr>
                <a:r>
                  <a:rPr lang="en-GB" sz="2800" i="0" dirty="0">
                    <a:solidFill>
                      <a:srgbClr val="000000"/>
                    </a:solidFill>
                    <a:latin typeface="Times New Roman" panose="02020603050405020304" pitchFamily="18" charset="0"/>
                    <a:cs typeface="Times New Roman" panose="02020603050405020304" pitchFamily="18" charset="0"/>
                  </a:rPr>
                  <a:t>Composition of </a:t>
                </a:r>
                <a:r>
                  <a:rPr lang="en-GB" sz="2800" i="0" dirty="0" err="1">
                    <a:solidFill>
                      <a:srgbClr val="000000"/>
                    </a:solidFill>
                    <a:latin typeface="Times New Roman" panose="02020603050405020304" pitchFamily="18" charset="0"/>
                    <a:cs typeface="Times New Roman" panose="02020603050405020304" pitchFamily="18" charset="0"/>
                  </a:rPr>
                  <a:t>Hayem’s</a:t>
                </a:r>
                <a:r>
                  <a:rPr lang="en-GB" sz="2800" i="0" dirty="0">
                    <a:solidFill>
                      <a:srgbClr val="000000"/>
                    </a:solidFill>
                    <a:latin typeface="Times New Roman" panose="02020603050405020304" pitchFamily="18" charset="0"/>
                    <a:cs typeface="Times New Roman" panose="02020603050405020304" pitchFamily="18" charset="0"/>
                  </a:rPr>
                  <a:t> flui</a:t>
                </a:r>
                <a:r>
                  <a:rPr lang="en-GB" sz="2800" dirty="0">
                    <a:solidFill>
                      <a:srgbClr val="000000"/>
                    </a:solidFill>
                    <a:latin typeface="Times New Roman" panose="02020603050405020304" pitchFamily="18" charset="0"/>
                    <a:cs typeface="Times New Roman" panose="02020603050405020304" pitchFamily="18" charset="0"/>
                  </a:rPr>
                  <a:t>d;</a:t>
                </a:r>
                <a:endParaRPr lang="en-GB" sz="2800" i="0" dirty="0">
                  <a:solidFill>
                    <a:srgbClr val="000000"/>
                  </a:solidFill>
                  <a:latin typeface="Times New Roman" panose="02020603050405020304" pitchFamily="18" charset="0"/>
                  <a:cs typeface="Times New Roman" panose="02020603050405020304" pitchFamily="18" charset="0"/>
                </a:endParaRPr>
              </a:p>
              <a:p>
                <a:pPr marL="987552" lvl="1" indent="-457200" algn="just">
                  <a:lnSpc>
                    <a:spcPct val="200000"/>
                  </a:lnSpc>
                  <a:buFont typeface="+mj-lt"/>
                  <a:buAutoNum type="arabicPeriod"/>
                </a:pPr>
                <a:r>
                  <a:rPr lang="en-GB" sz="2400" i="0" dirty="0">
                    <a:solidFill>
                      <a:srgbClr val="000000"/>
                    </a:solidFill>
                    <a:latin typeface="Times New Roman" panose="02020603050405020304" pitchFamily="18" charset="0"/>
                    <a:cs typeface="Times New Roman" panose="02020603050405020304" pitchFamily="18" charset="0"/>
                  </a:rPr>
                  <a:t>Sodium chloride (</a:t>
                </a:r>
                <a:r>
                  <a:rPr lang="en-GB" sz="2400" b="1" i="0" dirty="0" err="1">
                    <a:latin typeface="Times New Roman" panose="02020603050405020304" pitchFamily="18" charset="0"/>
                    <a:cs typeface="Times New Roman" panose="02020603050405020304" pitchFamily="18" charset="0"/>
                  </a:rPr>
                  <a:t>NaCl</a:t>
                </a:r>
                <a:r>
                  <a:rPr lang="en-GB" sz="2400" i="0" dirty="0">
                    <a:solidFill>
                      <a:srgbClr val="000000"/>
                    </a:solidFill>
                    <a:latin typeface="Times New Roman" panose="02020603050405020304" pitchFamily="18" charset="0"/>
                    <a:cs typeface="Times New Roman" panose="02020603050405020304" pitchFamily="18" charset="0"/>
                  </a:rPr>
                  <a:t>) (0.50 g)  </a:t>
                </a:r>
              </a:p>
              <a:p>
                <a:pPr marL="987552" lvl="1" indent="-457200" algn="just">
                  <a:lnSpc>
                    <a:spcPct val="200000"/>
                  </a:lnSpc>
                  <a:buFont typeface="+mj-lt"/>
                  <a:buAutoNum type="arabicPeriod"/>
                </a:pPr>
                <a:r>
                  <a:rPr lang="en-GB" sz="2400" i="0" dirty="0">
                    <a:solidFill>
                      <a:srgbClr val="000000"/>
                    </a:solidFill>
                    <a:latin typeface="Times New Roman" panose="02020603050405020304" pitchFamily="18" charset="0"/>
                    <a:cs typeface="Times New Roman" panose="02020603050405020304" pitchFamily="18" charset="0"/>
                  </a:rPr>
                  <a:t>Sodium </a:t>
                </a:r>
                <a:r>
                  <a:rPr lang="en-GB" sz="2400" i="0" dirty="0" err="1">
                    <a:solidFill>
                      <a:srgbClr val="000000"/>
                    </a:solidFill>
                    <a:latin typeface="Times New Roman" panose="02020603050405020304" pitchFamily="18" charset="0"/>
                    <a:cs typeface="Times New Roman" panose="02020603050405020304" pitchFamily="18" charset="0"/>
                  </a:rPr>
                  <a:t>sulfate</a:t>
                </a:r>
                <a:r>
                  <a:rPr lang="en-GB" sz="2400" i="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2400" b="1" i="1" dirty="0" smtClean="0">
                            <a:latin typeface="Cambria Math" panose="02040503050406030204" pitchFamily="18" charset="0"/>
                            <a:cs typeface="Times New Roman" panose="02020603050405020304" pitchFamily="18" charset="0"/>
                          </a:rPr>
                        </m:ctrlPr>
                      </m:sSubPr>
                      <m:e>
                        <m:r>
                          <a:rPr lang="en-GB" sz="2400" b="1" i="0" dirty="0" smtClean="0">
                            <a:latin typeface="Cambria Math" panose="02040503050406030204" pitchFamily="18" charset="0"/>
                            <a:cs typeface="Times New Roman" panose="02020603050405020304" pitchFamily="18" charset="0"/>
                          </a:rPr>
                          <m:t>𝐍𝐚</m:t>
                        </m:r>
                      </m:e>
                      <m:sub>
                        <m:r>
                          <a:rPr lang="en-GB" sz="2400" b="1" i="0" dirty="0" smtClean="0">
                            <a:latin typeface="Cambria Math" panose="02040503050406030204" pitchFamily="18" charset="0"/>
                            <a:cs typeface="Times New Roman" panose="02020603050405020304" pitchFamily="18" charset="0"/>
                          </a:rPr>
                          <m:t>𝟐</m:t>
                        </m:r>
                      </m:sub>
                    </m:sSub>
                    <m:sSub>
                      <m:sSubPr>
                        <m:ctrlPr>
                          <a:rPr lang="en-GB" sz="2400" b="1" i="1" dirty="0" smtClean="0">
                            <a:latin typeface="Cambria Math" panose="02040503050406030204" pitchFamily="18" charset="0"/>
                            <a:cs typeface="Times New Roman" panose="02020603050405020304" pitchFamily="18" charset="0"/>
                          </a:rPr>
                        </m:ctrlPr>
                      </m:sSubPr>
                      <m:e>
                        <m:r>
                          <a:rPr lang="en-GB" sz="2400" b="1" i="0" dirty="0" smtClean="0">
                            <a:latin typeface="Cambria Math" panose="02040503050406030204" pitchFamily="18" charset="0"/>
                            <a:cs typeface="Times New Roman" panose="02020603050405020304" pitchFamily="18" charset="0"/>
                          </a:rPr>
                          <m:t>𝐒𝐎</m:t>
                        </m:r>
                      </m:e>
                      <m:sub>
                        <m:r>
                          <a:rPr lang="en-GB" sz="2400" b="1" i="0" dirty="0" smtClean="0">
                            <a:latin typeface="Cambria Math" panose="02040503050406030204" pitchFamily="18" charset="0"/>
                            <a:cs typeface="Times New Roman" panose="02020603050405020304" pitchFamily="18" charset="0"/>
                          </a:rPr>
                          <m:t>𝟒</m:t>
                        </m:r>
                      </m:sub>
                    </m:sSub>
                  </m:oMath>
                </a14:m>
                <a:r>
                  <a:rPr lang="en-GB" sz="2400" i="0" dirty="0">
                    <a:solidFill>
                      <a:srgbClr val="000000"/>
                    </a:solidFill>
                    <a:latin typeface="Times New Roman" panose="02020603050405020304" pitchFamily="18" charset="0"/>
                    <a:cs typeface="Times New Roman" panose="02020603050405020304" pitchFamily="18" charset="0"/>
                  </a:rPr>
                  <a:t>) (2.50 g) </a:t>
                </a:r>
              </a:p>
              <a:p>
                <a:pPr marL="987552" lvl="1" indent="-457200" algn="just">
                  <a:lnSpc>
                    <a:spcPct val="200000"/>
                  </a:lnSpc>
                  <a:buFont typeface="+mj-lt"/>
                  <a:buAutoNum type="arabicPeriod"/>
                </a:pPr>
                <a:r>
                  <a:rPr lang="en-GB" sz="2400" i="0" dirty="0">
                    <a:solidFill>
                      <a:srgbClr val="000000"/>
                    </a:solidFill>
                    <a:latin typeface="Times New Roman" panose="02020603050405020304" pitchFamily="18" charset="0"/>
                    <a:cs typeface="Times New Roman" panose="02020603050405020304" pitchFamily="18" charset="0"/>
                  </a:rPr>
                  <a:t>Mercuric chloride (</a:t>
                </a:r>
                <a14:m>
                  <m:oMath xmlns:m="http://schemas.openxmlformats.org/officeDocument/2006/math">
                    <m:sSub>
                      <m:sSubPr>
                        <m:ctrlPr>
                          <a:rPr lang="en-GB" sz="2400" b="1" i="1" dirty="0">
                            <a:latin typeface="Cambria Math" panose="02040503050406030204" pitchFamily="18" charset="0"/>
                            <a:cs typeface="Times New Roman" panose="02020603050405020304" pitchFamily="18" charset="0"/>
                          </a:rPr>
                        </m:ctrlPr>
                      </m:sSubPr>
                      <m:e>
                        <m:r>
                          <a:rPr lang="en-GB" sz="2400" b="1" i="0" dirty="0" smtClean="0">
                            <a:latin typeface="Cambria Math" panose="02040503050406030204" pitchFamily="18" charset="0"/>
                            <a:cs typeface="Times New Roman" panose="02020603050405020304" pitchFamily="18" charset="0"/>
                          </a:rPr>
                          <m:t>𝐇𝐠𝐂𝐥</m:t>
                        </m:r>
                      </m:e>
                      <m:sub>
                        <m:r>
                          <a:rPr lang="en-GB" sz="2400" b="1" i="0" dirty="0">
                            <a:latin typeface="Cambria Math" panose="02040503050406030204" pitchFamily="18" charset="0"/>
                            <a:cs typeface="Times New Roman" panose="02020603050405020304" pitchFamily="18" charset="0"/>
                          </a:rPr>
                          <m:t>𝟐</m:t>
                        </m:r>
                      </m:sub>
                    </m:sSub>
                  </m:oMath>
                </a14:m>
                <a:r>
                  <a:rPr lang="en-GB" sz="2400" i="0" dirty="0">
                    <a:solidFill>
                      <a:srgbClr val="000000"/>
                    </a:solidFill>
                    <a:latin typeface="Times New Roman" panose="02020603050405020304" pitchFamily="18" charset="0"/>
                    <a:cs typeface="Times New Roman" panose="02020603050405020304" pitchFamily="18" charset="0"/>
                  </a:rPr>
                  <a:t>) (0.25 g) </a:t>
                </a:r>
              </a:p>
              <a:p>
                <a:pPr marL="987552" lvl="1" indent="-457200" algn="just">
                  <a:lnSpc>
                    <a:spcPct val="200000"/>
                  </a:lnSpc>
                  <a:buFont typeface="+mj-lt"/>
                  <a:buAutoNum type="arabicPeriod"/>
                </a:pPr>
                <a:r>
                  <a:rPr lang="en-GB" sz="2400" i="0" dirty="0">
                    <a:solidFill>
                      <a:srgbClr val="000000"/>
                    </a:solidFill>
                    <a:latin typeface="Times New Roman" panose="02020603050405020304" pitchFamily="18" charset="0"/>
                    <a:cs typeface="Times New Roman" panose="02020603050405020304" pitchFamily="18" charset="0"/>
                  </a:rPr>
                  <a:t>Distilled water (100 ml)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2286000"/>
                <a:ext cx="9601200" cy="4469642"/>
              </a:xfrm>
              <a:blipFill rotWithShape="0">
                <a:blip r:embed="rId2"/>
                <a:stretch>
                  <a:fillRect l="-1143"/>
                </a:stretch>
              </a:blipFill>
            </p:spPr>
            <p:txBody>
              <a:bodyPr/>
              <a:lstStyle/>
              <a:p>
                <a:r>
                  <a:rPr lang="en-GB">
                    <a:noFill/>
                  </a:rPr>
                  <a:t> </a:t>
                </a:r>
              </a:p>
            </p:txBody>
          </p:sp>
        </mc:Fallback>
      </mc:AlternateContent>
    </p:spTree>
    <p:extLst>
      <p:ext uri="{BB962C8B-B14F-4D97-AF65-F5344CB8AC3E}">
        <p14:creationId xmlns:p14="http://schemas.microsoft.com/office/powerpoint/2010/main" val="8185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latin typeface="Times New Roman" panose="02020603050405020304" pitchFamily="18" charset="0"/>
                <a:cs typeface="Times New Roman" panose="02020603050405020304" pitchFamily="18" charset="0"/>
              </a:rPr>
              <a:t>Procedure</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9601200" cy="4469642"/>
          </a:xfrm>
        </p:spPr>
        <p:txBody>
          <a:bodyPr>
            <a:normAutofit/>
          </a:bodyPr>
          <a:lstStyle/>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Place about 2 ml of </a:t>
            </a:r>
            <a:r>
              <a:rPr lang="en-GB" sz="2400" dirty="0" err="1">
                <a:solidFill>
                  <a:srgbClr val="000000"/>
                </a:solidFill>
                <a:latin typeface="Times New Roman" panose="02020603050405020304" pitchFamily="18" charset="0"/>
                <a:cs typeface="Times New Roman" panose="02020603050405020304" pitchFamily="18" charset="0"/>
              </a:rPr>
              <a:t>Hayem’s</a:t>
            </a:r>
            <a:r>
              <a:rPr lang="en-GB" sz="2400" dirty="0">
                <a:solidFill>
                  <a:srgbClr val="000000"/>
                </a:solidFill>
                <a:latin typeface="Times New Roman" panose="02020603050405020304" pitchFamily="18" charset="0"/>
                <a:cs typeface="Times New Roman" panose="02020603050405020304" pitchFamily="18" charset="0"/>
              </a:rPr>
              <a:t> fluid in a watch glass. </a:t>
            </a:r>
          </a:p>
          <a:p>
            <a:pPr marL="457200" indent="-457200" algn="just">
              <a:lnSpc>
                <a:spcPct val="2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Examine the chamber, with the coverslip ‘centred’ on it, under low magnification. </a:t>
            </a:r>
          </a:p>
          <a:p>
            <a:pPr lvl="1" algn="just">
              <a:lnSpc>
                <a:spcPct val="200000"/>
              </a:lnSpc>
            </a:pPr>
            <a:r>
              <a:rPr lang="en-GB" sz="2400" i="0" dirty="0">
                <a:solidFill>
                  <a:srgbClr val="000000"/>
                </a:solidFill>
                <a:latin typeface="Times New Roman" panose="02020603050405020304" pitchFamily="18" charset="0"/>
                <a:cs typeface="Times New Roman" panose="02020603050405020304" pitchFamily="18" charset="0"/>
              </a:rPr>
              <a:t>Adjust the illumination and focus the central RBC square on the counting grid containing 25 groups of 16 smallest squares each.</a:t>
            </a:r>
          </a:p>
        </p:txBody>
      </p:sp>
    </p:spTree>
    <p:extLst>
      <p:ext uri="{BB962C8B-B14F-4D97-AF65-F5344CB8AC3E}">
        <p14:creationId xmlns:p14="http://schemas.microsoft.com/office/powerpoint/2010/main" val="4113559459"/>
      </p:ext>
    </p:extLst>
  </p:cSld>
  <p:clrMapOvr>
    <a:masterClrMapping/>
  </p:clrMapOvr>
</p:sld>
</file>

<file path=ppt/theme/theme1.xml><?xml version="1.0" encoding="utf-8"?>
<a:theme xmlns:a="http://schemas.openxmlformats.org/drawingml/2006/main" name="Crop">
  <a:themeElements>
    <a:clrScheme name="Custom 68">
      <a:dk1>
        <a:srgbClr val="1B0C26"/>
      </a:dk1>
      <a:lt1>
        <a:sysClr val="window" lastClr="FFFFFF"/>
      </a:lt1>
      <a:dk2>
        <a:srgbClr val="1B0C26"/>
      </a:dk2>
      <a:lt2>
        <a:srgbClr val="FFFFFF"/>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3375</TotalTime>
  <Words>1400</Words>
  <Application>Microsoft Office PowerPoint</Application>
  <PresentationFormat>شاشة عريضة</PresentationFormat>
  <Paragraphs>181</Paragraphs>
  <Slides>27</Slides>
  <Notes>6</Notes>
  <HiddenSlides>0</HiddenSlides>
  <MMClips>0</MMClips>
  <ScaleCrop>false</ScaleCrop>
  <HeadingPairs>
    <vt:vector size="4" baseType="variant">
      <vt:variant>
        <vt:lpstr>نسق</vt:lpstr>
      </vt:variant>
      <vt:variant>
        <vt:i4>2</vt:i4>
      </vt:variant>
      <vt:variant>
        <vt:lpstr>عناوين الشرائح</vt:lpstr>
      </vt:variant>
      <vt:variant>
        <vt:i4>27</vt:i4>
      </vt:variant>
    </vt:vector>
  </HeadingPairs>
  <TitlesOfParts>
    <vt:vector size="29" baseType="lpstr">
      <vt:lpstr>Crop</vt:lpstr>
      <vt:lpstr>Retrospect</vt:lpstr>
      <vt:lpstr>RBC count </vt:lpstr>
      <vt:lpstr>Principle </vt:lpstr>
      <vt:lpstr>Normal red cell count</vt:lpstr>
      <vt:lpstr>Normal red cell count</vt:lpstr>
      <vt:lpstr>Normal red cell count</vt:lpstr>
      <vt:lpstr>Apparatus &amp; materials</vt:lpstr>
      <vt:lpstr>Apparatus &amp; materials</vt:lpstr>
      <vt:lpstr>Apparatus &amp; materials</vt:lpstr>
      <vt:lpstr>Procedure</vt:lpstr>
      <vt:lpstr>Procedure</vt:lpstr>
      <vt:lpstr>Procedure</vt:lpstr>
      <vt:lpstr>Procedure</vt:lpstr>
      <vt:lpstr>Procedure</vt:lpstr>
      <vt:lpstr>The counting grid</vt:lpstr>
      <vt:lpstr>عرض تقديمي في PowerPoint</vt:lpstr>
      <vt:lpstr>عرض تقديمي في PowerPoint</vt:lpstr>
      <vt:lpstr>عرض تقديمي في PowerPoint</vt:lpstr>
      <vt:lpstr>عرض تقديمي في PowerPoint</vt:lpstr>
      <vt:lpstr>Rules for counting </vt:lpstr>
      <vt:lpstr>Rules for counting </vt:lpstr>
      <vt:lpstr>Observations and results</vt:lpstr>
      <vt:lpstr>Observations and results</vt:lpstr>
      <vt:lpstr>Observations and results</vt:lpstr>
      <vt:lpstr>Observations and results</vt:lpstr>
      <vt:lpstr>Observations and results</vt:lpstr>
      <vt:lpstr>PRECAUTIONS </vt:lpstr>
      <vt:lpstr>PRECAUTIONS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RBC count </dc:title>
  <dc:creator>mary wadi</dc:creator>
  <cp:lastModifiedBy>الامل القريب</cp:lastModifiedBy>
  <cp:revision>63</cp:revision>
  <dcterms:created xsi:type="dcterms:W3CDTF">2018-09-23T07:13:54Z</dcterms:created>
  <dcterms:modified xsi:type="dcterms:W3CDTF">2022-02-28T16:06:42Z</dcterms:modified>
</cp:coreProperties>
</file>